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57" r:id="rId3"/>
    <p:sldId id="263" r:id="rId4"/>
    <p:sldId id="276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75" r:id="rId14"/>
    <p:sldId id="287" r:id="rId15"/>
    <p:sldId id="288" r:id="rId16"/>
    <p:sldId id="274" r:id="rId17"/>
    <p:sldId id="264" r:id="rId18"/>
    <p:sldId id="265" r:id="rId19"/>
    <p:sldId id="289" r:id="rId20"/>
    <p:sldId id="266" r:id="rId21"/>
    <p:sldId id="267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DDED28-7198-4708-AAD7-7D737E14D33C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875E55-E791-436D-A02B-8638E8F8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156832-10DB-4898-A814-F45D72DD8596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219483-678E-42A3-97F8-172E9E0D5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members verified their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07BB-480F-4ACB-B920-57F15F4448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3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39B-4E1F-489B-861A-82E22FA29D58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960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Agenda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4732"/>
            <a:ext cx="10515600" cy="58173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24 July 2018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0900 – 1000		Around the room				</a:t>
            </a:r>
            <a:r>
              <a:rPr lang="en-US" dirty="0" smtClean="0"/>
              <a:t>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1000 – 1015		Review April meeting action items		</a:t>
            </a:r>
            <a:r>
              <a:rPr lang="en-US" dirty="0" smtClean="0"/>
              <a:t>Jim/Gary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1015 – 1030		DMC 2018					</a:t>
            </a:r>
            <a:r>
              <a:rPr lang="en-US" dirty="0" smtClean="0"/>
              <a:t>Jim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1030 – 1045		OSD </a:t>
            </a:r>
            <a:r>
              <a:rPr lang="en-US" dirty="0" err="1"/>
              <a:t>BoK</a:t>
            </a:r>
            <a:r>
              <a:rPr lang="en-US" dirty="0"/>
              <a:t> path forward 			</a:t>
            </a:r>
            <a:r>
              <a:rPr lang="en-US" dirty="0" smtClean="0"/>
              <a:t>Steve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1045 – 1100		User’s guide update	  			</a:t>
            </a:r>
            <a:r>
              <a:rPr lang="en-US" dirty="0" smtClean="0"/>
              <a:t>Tom </a:t>
            </a:r>
            <a:r>
              <a:rPr lang="en-US" dirty="0"/>
              <a:t>L./Jack</a:t>
            </a:r>
          </a:p>
          <a:p>
            <a:pPr marL="0" indent="0">
              <a:buNone/>
            </a:pPr>
            <a:r>
              <a:rPr lang="en-US" dirty="0"/>
              <a:t>1100 – 1115		Matrix Scrub Update				</a:t>
            </a:r>
            <a:r>
              <a:rPr lang="en-US" dirty="0" smtClean="0"/>
              <a:t>Scott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1115 - 1130		</a:t>
            </a:r>
            <a:r>
              <a:rPr lang="en-US" dirty="0" err="1"/>
              <a:t>Deskbook</a:t>
            </a:r>
            <a:r>
              <a:rPr lang="en-US" dirty="0"/>
              <a:t> Update				</a:t>
            </a:r>
            <a:r>
              <a:rPr lang="en-US" dirty="0" smtClean="0"/>
              <a:t>Jack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1130 </a:t>
            </a:r>
            <a:r>
              <a:rPr lang="en-US" dirty="0"/>
              <a:t>– 1145		Cyber Security Update			</a:t>
            </a:r>
            <a:r>
              <a:rPr lang="en-US" dirty="0" smtClean="0"/>
              <a:t>Scott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1145 - 1200		OSD S&amp;T Workshop				</a:t>
            </a:r>
            <a:r>
              <a:rPr lang="en-US" dirty="0" smtClean="0"/>
              <a:t>Harts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1200 – 1300		Lunch	</a:t>
            </a:r>
          </a:p>
          <a:p>
            <a:pPr marL="0" indent="0">
              <a:buNone/>
            </a:pPr>
            <a:r>
              <a:rPr lang="en-US" dirty="0"/>
              <a:t>1300 – 1400		2018 MRL WG Workshop			</a:t>
            </a:r>
            <a:r>
              <a:rPr lang="en-US" dirty="0" smtClean="0"/>
              <a:t>Jim/All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1400 - 1500 		ARDEC MRL </a:t>
            </a:r>
            <a:r>
              <a:rPr lang="en-US" dirty="0" err="1"/>
              <a:t>Blackbelt</a:t>
            </a:r>
            <a:r>
              <a:rPr lang="en-US" dirty="0"/>
              <a:t> 				</a:t>
            </a:r>
            <a:r>
              <a:rPr lang="en-US" dirty="0" smtClean="0"/>
              <a:t>Jordan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1500 – 1530		Review action items/Adjourn			</a:t>
            </a:r>
            <a:r>
              <a:rPr lang="en-US" dirty="0" smtClean="0"/>
              <a:t>Gary/Jim</a:t>
            </a:r>
            <a:r>
              <a:rPr lang="en-US" dirty="0"/>
              <a:t>	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1256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660" y="372533"/>
            <a:ext cx="8498541" cy="6180667"/>
          </a:xfrm>
        </p:spPr>
        <p:txBody>
          <a:bodyPr anchor="ctr">
            <a:normAutofit fontScale="77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1200150" lvl="1" indent="-742950">
              <a:buFont typeface="+mj-lt"/>
              <a:buAutoNum type="arabicPeriod" startAt="2"/>
            </a:pPr>
            <a:r>
              <a:rPr lang="en-US" sz="4600" b="1" dirty="0"/>
              <a:t>Update </a:t>
            </a:r>
            <a:r>
              <a:rPr lang="en-US" sz="4600" b="1" dirty="0"/>
              <a:t>Existing Criteria Wording &amp; Add ESH Criteria Wording to Support MRL Deskbook 2018 Version</a:t>
            </a:r>
          </a:p>
          <a:p>
            <a:pPr marL="914400" lvl="2" indent="0" algn="ctr">
              <a:buNone/>
            </a:pPr>
            <a:endParaRPr lang="en-US" sz="2200" dirty="0"/>
          </a:p>
          <a:p>
            <a:pPr lvl="2"/>
            <a:r>
              <a:rPr lang="en-US" sz="3500" dirty="0"/>
              <a:t>There are </a:t>
            </a:r>
            <a:r>
              <a:rPr lang="en-US" sz="3500" dirty="0"/>
              <a:t>some inconsistencies/confusion factors </a:t>
            </a:r>
            <a:r>
              <a:rPr lang="en-US" sz="3500" dirty="0"/>
              <a:t>in the current </a:t>
            </a:r>
            <a:r>
              <a:rPr lang="en-US" sz="3500" dirty="0"/>
              <a:t>criteria in </a:t>
            </a:r>
            <a:r>
              <a:rPr lang="en-US" sz="3500" dirty="0"/>
              <a:t>the </a:t>
            </a:r>
            <a:r>
              <a:rPr lang="en-US" sz="3500" dirty="0"/>
              <a:t>MRL Deskbook</a:t>
            </a:r>
          </a:p>
          <a:p>
            <a:pPr lvl="2"/>
            <a:r>
              <a:rPr lang="en-US" sz="3500" dirty="0"/>
              <a:t>Scott Pearl and Jordon Masters have provided updates for </a:t>
            </a:r>
            <a:r>
              <a:rPr lang="en-US" sz="3500" dirty="0"/>
              <a:t>the current </a:t>
            </a:r>
            <a:r>
              <a:rPr lang="en-US" sz="3500" dirty="0"/>
              <a:t>criteria (Jack &amp; Tom also have updates) </a:t>
            </a:r>
          </a:p>
          <a:p>
            <a:pPr lvl="2"/>
            <a:r>
              <a:rPr lang="en-US" sz="3500" dirty="0"/>
              <a:t>ESH criteria has been codified and is captured for use</a:t>
            </a:r>
          </a:p>
          <a:p>
            <a:pPr lvl="2"/>
            <a:r>
              <a:rPr lang="en-US" sz="3500" dirty="0"/>
              <a:t>Committee will provide proposed updated criteria </a:t>
            </a:r>
            <a:r>
              <a:rPr lang="en-US" sz="3500" dirty="0"/>
              <a:t>wording for incorporation in the MRL Deskbook 2018 </a:t>
            </a:r>
            <a:r>
              <a:rPr lang="en-US" sz="3500" dirty="0"/>
              <a:t>Version, </a:t>
            </a:r>
            <a:r>
              <a:rPr lang="en-US" sz="3500" dirty="0"/>
              <a:t>for </a:t>
            </a:r>
            <a:r>
              <a:rPr lang="en-US" sz="3500" dirty="0"/>
              <a:t>review by the MRL Working Group, 2 weeks prior to the </a:t>
            </a:r>
            <a:r>
              <a:rPr lang="en-US" sz="3500" dirty="0"/>
              <a:t>MRL WG </a:t>
            </a:r>
            <a:r>
              <a:rPr lang="en-US" sz="3500" dirty="0"/>
              <a:t>Meeting (Oct 23</a:t>
            </a:r>
            <a:r>
              <a:rPr lang="en-US" sz="3500" baseline="30000" dirty="0"/>
              <a:t>rd</a:t>
            </a:r>
            <a:r>
              <a:rPr lang="en-US" sz="3500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372533"/>
            <a:ext cx="8031256" cy="6109748"/>
          </a:xfrm>
        </p:spPr>
        <p:txBody>
          <a:bodyPr anchor="ctr"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indent="-914400" algn="ctr">
              <a:buFont typeface="+mj-lt"/>
              <a:buAutoNum type="arabicPeriod" startAt="3"/>
            </a:pPr>
            <a:r>
              <a:rPr lang="en-US" sz="4200" b="1" dirty="0"/>
              <a:t>Once </a:t>
            </a:r>
            <a:r>
              <a:rPr lang="en-US" sz="4200" b="1" dirty="0"/>
              <a:t>MRL Deskbook 2018 Version Published, Update Users Guide to Support MRL Deskbook 2018 Version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500" dirty="0"/>
              <a:t>Update the Users Guide to support the 2018 Version </a:t>
            </a:r>
            <a:r>
              <a:rPr lang="en-US" sz="3500" dirty="0"/>
              <a:t>of the </a:t>
            </a:r>
            <a:r>
              <a:rPr lang="en-US" sz="3500" dirty="0"/>
              <a:t>MRL Deskbook</a:t>
            </a:r>
          </a:p>
          <a:p>
            <a:pPr lvl="3"/>
            <a:r>
              <a:rPr lang="en-US" sz="3300" dirty="0"/>
              <a:t>The committee will ensure that we have: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US" sz="3300" dirty="0"/>
              <a:t>Version of the Users Guide to support the 2016/2017 Version of the </a:t>
            </a:r>
            <a:r>
              <a:rPr lang="en-US" sz="3200" dirty="0"/>
              <a:t>MRL </a:t>
            </a:r>
            <a:r>
              <a:rPr lang="en-US" sz="3200" dirty="0"/>
              <a:t>Deskbook and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US" sz="3300" dirty="0"/>
              <a:t>Version </a:t>
            </a:r>
            <a:r>
              <a:rPr lang="en-US" sz="3300" dirty="0"/>
              <a:t>of the Users Guide to support the </a:t>
            </a:r>
            <a:r>
              <a:rPr lang="en-US" sz="3300" dirty="0"/>
              <a:t>2018 </a:t>
            </a:r>
            <a:r>
              <a:rPr lang="en-US" sz="3300" dirty="0"/>
              <a:t>Version of the </a:t>
            </a:r>
            <a:r>
              <a:rPr lang="en-US" sz="3200" dirty="0"/>
              <a:t>MRL Deskbook</a:t>
            </a:r>
            <a:endParaRPr lang="en-US" sz="3300" dirty="0"/>
          </a:p>
          <a:p>
            <a:pPr lvl="2"/>
            <a:r>
              <a:rPr lang="en-US" sz="3500" dirty="0"/>
              <a:t>Completed </a:t>
            </a:r>
            <a:r>
              <a:rPr lang="en-US" sz="3600" dirty="0"/>
              <a:t>2016/2017 </a:t>
            </a:r>
            <a:r>
              <a:rPr lang="en-US" sz="3600" dirty="0"/>
              <a:t>&amp; 2018 </a:t>
            </a:r>
            <a:r>
              <a:rPr lang="en-US" sz="3500" dirty="0"/>
              <a:t>Users Guides target availability is the Defense Manufacturing Conference (Dec 2018)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7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508001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13285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User’s Guide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Tom L./Jack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851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Scrub</a:t>
            </a:r>
            <a:br>
              <a:rPr lang="en-US" dirty="0" smtClean="0"/>
            </a:br>
            <a:r>
              <a:rPr lang="en-US" sz="3600" dirty="0" smtClean="0"/>
              <a:t>Scott/Jack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71451" y="2447109"/>
            <a:ext cx="6411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Grammar, sentence structure, typos,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ESH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4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Deskbook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Jack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71451" y="2447109"/>
            <a:ext cx="14316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Matrix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09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90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422"/>
            <a:ext cx="9144000" cy="123702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+mn-lt"/>
              </a:rPr>
              <a:t>OSD S&amp;T Workshop</a:t>
            </a:r>
            <a:br>
              <a:rPr lang="en-US" sz="4400" b="1" dirty="0" smtClean="0">
                <a:latin typeface="+mn-lt"/>
              </a:rPr>
            </a:br>
            <a:endParaRPr lang="en-US" sz="1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7663" y="1720987"/>
            <a:ext cx="6858000" cy="630327"/>
          </a:xfrm>
        </p:spPr>
        <p:txBody>
          <a:bodyPr>
            <a:normAutofit/>
          </a:bodyPr>
          <a:lstStyle/>
          <a:p>
            <a:r>
              <a:rPr lang="en-US" dirty="0" smtClean="0"/>
              <a:t>Robert Hartzell</a:t>
            </a:r>
          </a:p>
        </p:txBody>
      </p:sp>
    </p:spTree>
    <p:extLst>
      <p:ext uri="{BB962C8B-B14F-4D97-AF65-F5344CB8AC3E}">
        <p14:creationId xmlns:p14="http://schemas.microsoft.com/office/powerpoint/2010/main" val="4213428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8938"/>
            <a:ext cx="7886700" cy="6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2018 MRL WG Workshop (proposed)</a:t>
            </a:r>
            <a:endParaRPr lang="en-US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142" y="851648"/>
            <a:ext cx="1218795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Day 1, 25 Sept.</a:t>
            </a:r>
            <a:endParaRPr lang="en-US" dirty="0"/>
          </a:p>
          <a:p>
            <a:r>
              <a:rPr lang="en-US" dirty="0"/>
              <a:t>0900 – 0910		Welcome/Administration					Pearl/Alberg</a:t>
            </a:r>
          </a:p>
          <a:p>
            <a:r>
              <a:rPr lang="en-US" dirty="0"/>
              <a:t>0910 – 0940		MRL WG Activities 						Pearl</a:t>
            </a:r>
          </a:p>
          <a:p>
            <a:r>
              <a:rPr lang="en-US" dirty="0"/>
              <a:t>0940 – 0950		Workshop Objectives					</a:t>
            </a:r>
            <a:r>
              <a:rPr lang="en-US" dirty="0" smtClean="0"/>
              <a:t>Pearl</a:t>
            </a:r>
            <a:endParaRPr lang="en-US" dirty="0"/>
          </a:p>
          <a:p>
            <a:r>
              <a:rPr lang="en-US" dirty="0"/>
              <a:t>0950 – 1000		Introductions						</a:t>
            </a:r>
            <a:r>
              <a:rPr lang="en-US" dirty="0" smtClean="0"/>
              <a:t>All</a:t>
            </a:r>
            <a:endParaRPr lang="en-US" dirty="0"/>
          </a:p>
          <a:p>
            <a:r>
              <a:rPr lang="en-US" dirty="0"/>
              <a:t>1000 – 1030		Invited Leadership presentation (Gold/Monje/Frost)		TBD</a:t>
            </a:r>
          </a:p>
          <a:p>
            <a:r>
              <a:rPr lang="en-US" dirty="0"/>
              <a:t>1030 – 1100		Cyber Security	  					Pearl/TBD</a:t>
            </a:r>
          </a:p>
          <a:p>
            <a:r>
              <a:rPr lang="en-US" dirty="0"/>
              <a:t>1100 – 1130		MRL 1-3/S&amp;T Considerations					Morgan/Stanley/Harts?</a:t>
            </a:r>
          </a:p>
          <a:p>
            <a:r>
              <a:rPr lang="en-US" dirty="0"/>
              <a:t>1130 – 1200		MRL Matrix Update						Pearl			</a:t>
            </a:r>
          </a:p>
          <a:p>
            <a:r>
              <a:rPr lang="en-US" dirty="0"/>
              <a:t>1200 – 1300		Lunch</a:t>
            </a:r>
          </a:p>
          <a:p>
            <a:r>
              <a:rPr lang="en-US" dirty="0"/>
              <a:t>1300 – 1330 		</a:t>
            </a:r>
            <a:r>
              <a:rPr lang="en-US" dirty="0" err="1"/>
              <a:t>Deskbook</a:t>
            </a:r>
            <a:r>
              <a:rPr lang="en-US" dirty="0"/>
              <a:t> Update						Galuardi</a:t>
            </a:r>
          </a:p>
          <a:p>
            <a:r>
              <a:rPr lang="en-US" dirty="0"/>
              <a:t>1330 – 1400		User’s Guide Update					</a:t>
            </a:r>
            <a:r>
              <a:rPr lang="en-US" dirty="0" smtClean="0"/>
              <a:t>Lastoskie</a:t>
            </a:r>
            <a:endParaRPr lang="en-US" dirty="0"/>
          </a:p>
          <a:p>
            <a:r>
              <a:rPr lang="en-US" dirty="0"/>
              <a:t>1400 – 1430		Standardized SOW						Stanley	</a:t>
            </a:r>
          </a:p>
          <a:p>
            <a:r>
              <a:rPr lang="en-US" dirty="0"/>
              <a:t>1430 – 1500		DOCENT							</a:t>
            </a:r>
            <a:r>
              <a:rPr lang="en-US" dirty="0" err="1"/>
              <a:t>Loiacono</a:t>
            </a:r>
            <a:endParaRPr lang="en-US" dirty="0"/>
          </a:p>
          <a:p>
            <a:r>
              <a:rPr lang="en-US" dirty="0"/>
              <a:t>1500 – 1515 		Breakout Session Objectives 					Pearl</a:t>
            </a:r>
          </a:p>
          <a:p>
            <a:r>
              <a:rPr lang="en-US" dirty="0"/>
              <a:t>1515 – 1630		First Breakout Session					All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Day 2, 26 Sept.</a:t>
            </a:r>
            <a:endParaRPr lang="en-US" dirty="0"/>
          </a:p>
          <a:p>
            <a:r>
              <a:rPr lang="en-US" dirty="0" smtClean="0"/>
              <a:t>0800 </a:t>
            </a:r>
            <a:r>
              <a:rPr lang="en-US" dirty="0"/>
              <a:t>– 1100		Second Breakout Session					All</a:t>
            </a:r>
          </a:p>
          <a:p>
            <a:r>
              <a:rPr lang="en-US" dirty="0"/>
              <a:t>1100 – 1200		Breakout Summary						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1300 – 1600		</a:t>
            </a:r>
            <a:r>
              <a:rPr lang="en-US" dirty="0"/>
              <a:t>G-23 committee meeting	</a:t>
            </a:r>
            <a:r>
              <a:rPr lang="en-US" dirty="0" smtClean="0"/>
              <a:t>				Karr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39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8938"/>
            <a:ext cx="7886700" cy="6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2018 MRL WG Workshop</a:t>
            </a:r>
            <a:endParaRPr lang="en-US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240" y="1375954"/>
            <a:ext cx="3390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Is anything missing?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Other ideas?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493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5012" y="-8"/>
            <a:ext cx="4540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April MRL WG Action Item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724" y="447458"/>
            <a:ext cx="12162047" cy="6201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1.  Scrub the criteria matrix for administrative/grammatical errors, OPR Scott P. due 13 June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2.  Tom L. to provide to Jack ESH changes to the </a:t>
            </a:r>
            <a:r>
              <a:rPr lang="en-US" sz="1600" dirty="0" err="1">
                <a:solidFill>
                  <a:srgbClr val="00B050"/>
                </a:solidFill>
              </a:rPr>
              <a:t>Deskbook</a:t>
            </a:r>
            <a:r>
              <a:rPr lang="en-US" sz="1600" dirty="0">
                <a:solidFill>
                  <a:srgbClr val="00B050"/>
                </a:solidFill>
              </a:rPr>
              <a:t>, OPR Tom L., 13 June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3.  Jack to update </a:t>
            </a:r>
            <a:r>
              <a:rPr lang="en-US" sz="1600" dirty="0" err="1">
                <a:solidFill>
                  <a:srgbClr val="00B050"/>
                </a:solidFill>
              </a:rPr>
              <a:t>Deskbook</a:t>
            </a:r>
            <a:r>
              <a:rPr lang="en-US" sz="1600" dirty="0">
                <a:solidFill>
                  <a:srgbClr val="00B050"/>
                </a:solidFill>
              </a:rPr>
              <a:t> as appropriate, OPR Jack, due 24 July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4.  Jack to update matrix with ESH material and work with Scott(#1) for 2018 version of criteria, OPR Jack and Scott, due 24 July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5.  Develop a definition for special handling for </a:t>
            </a:r>
            <a:r>
              <a:rPr lang="en-US" sz="1600" dirty="0" err="1">
                <a:solidFill>
                  <a:srgbClr val="00B050"/>
                </a:solidFill>
              </a:rPr>
              <a:t>Deskbook</a:t>
            </a:r>
            <a:r>
              <a:rPr lang="en-US" sz="1600" dirty="0">
                <a:solidFill>
                  <a:srgbClr val="00B050"/>
                </a:solidFill>
              </a:rPr>
              <a:t>/matrix/User’s guide, OPR Tom L., due 24 July 2018.</a:t>
            </a:r>
          </a:p>
          <a:p>
            <a:r>
              <a:rPr lang="en-US" sz="1600" dirty="0"/>
              <a:t>6.  Larry D. to send S&amp;T MRL 1-4 recommendation to Jim, OPR Larry., due 13 June 2018.</a:t>
            </a:r>
          </a:p>
          <a:p>
            <a:r>
              <a:rPr lang="en-US" sz="1600" dirty="0"/>
              <a:t>7.  Collect AS6500 info and put on website, OPR Jim and Mark G., due 13 June 2108.</a:t>
            </a:r>
          </a:p>
          <a:p>
            <a:r>
              <a:rPr lang="en-US" sz="1600" dirty="0"/>
              <a:t>8.  Secure three slots at DMC for MRL WG sessions, OPR Jim, due 13 June 2108.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9.  Get confirmation that David G. will present Navy MRL use at DMC, Jim, due 13 June 2018.  </a:t>
            </a:r>
          </a:p>
          <a:p>
            <a:r>
              <a:rPr lang="en-US" sz="1600" dirty="0">
                <a:solidFill>
                  <a:srgbClr val="00B050"/>
                </a:solidFill>
              </a:rPr>
              <a:t>10. Confirm Boeing will brief overall MRL approach at DMC, OPR Jason, due 24 July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11. Encourage colleagues to attend Mr. Gold’s round table during DMC, OPR all MRL WG members, due, 24 July 2018. </a:t>
            </a:r>
          </a:p>
          <a:p>
            <a:r>
              <a:rPr lang="en-US" sz="1600" dirty="0">
                <a:solidFill>
                  <a:srgbClr val="00B050"/>
                </a:solidFill>
              </a:rPr>
              <a:t>12. Set up telecoms to further discuss cyber security with selected team, OPR Scott, due 13 July 2018.</a:t>
            </a:r>
          </a:p>
          <a:p>
            <a:r>
              <a:rPr lang="en-US" sz="1600" dirty="0"/>
              <a:t>13. Harts to provide </a:t>
            </a:r>
            <a:r>
              <a:rPr lang="en-US" sz="1600" dirty="0" smtClean="0"/>
              <a:t>Dr. </a:t>
            </a:r>
            <a:r>
              <a:rPr lang="en-US" sz="1600" dirty="0"/>
              <a:t>Griffin’s MRL Philosophy to Jim, OPR Harts, due 8 May 2018.  </a:t>
            </a:r>
          </a:p>
          <a:p>
            <a:r>
              <a:rPr lang="en-US" sz="1600" dirty="0"/>
              <a:t>14. Prepare a draft letter and questionnaire for S&amp;T workshop and provide to OPRs, OPR Jim and Gary, due 18 May 2018.</a:t>
            </a:r>
          </a:p>
          <a:p>
            <a:r>
              <a:rPr lang="en-US" sz="1600" dirty="0"/>
              <a:t>15.  Develop a draft agenda for S&amp;T workshop, OPR Jim and Scott, due 8 May 2018.</a:t>
            </a:r>
          </a:p>
          <a:p>
            <a:r>
              <a:rPr lang="en-US" sz="1600" dirty="0"/>
              <a:t>16. Provide names of attendees to workshop to Jim, OPR Don, Mike, and Mark, due 6 July 2018.  </a:t>
            </a:r>
          </a:p>
          <a:p>
            <a:r>
              <a:rPr lang="en-US" sz="1600" dirty="0"/>
              <a:t>17. DCMA to provide feedback on checklist to address MRL assessments during pre-award surveys, OPR Harry, due 24 June 2018 (next meeting).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18.  Provide feedback to OSD BOK, OPR all MRL WG members, due 24 July 2018.</a:t>
            </a:r>
          </a:p>
          <a:p>
            <a:r>
              <a:rPr lang="en-US" sz="1600" dirty="0">
                <a:solidFill>
                  <a:srgbClr val="00B050"/>
                </a:solidFill>
              </a:rPr>
              <a:t>19.  Send user’s Guide comments to Ali, OPR Tom L. and WG, due 25 May 2018.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B050"/>
                </a:solidFill>
              </a:rPr>
              <a:t>Green – In progress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Red – needs completed</a:t>
            </a:r>
          </a:p>
          <a:p>
            <a:r>
              <a:rPr lang="en-US" sz="1400" dirty="0" smtClean="0"/>
              <a:t>Black – done/OBE</a:t>
            </a:r>
            <a:endParaRPr lang="en-US" sz="1400" dirty="0"/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/>
              <a:t> 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0669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7979" y="348343"/>
            <a:ext cx="602081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2018 </a:t>
            </a:r>
            <a:r>
              <a:rPr lang="en-US" sz="3200" b="1" dirty="0"/>
              <a:t>Workshop </a:t>
            </a:r>
            <a:r>
              <a:rPr lang="en-US" sz="3200" b="1" dirty="0" smtClean="0"/>
              <a:t>Breakout Sessions</a:t>
            </a:r>
          </a:p>
          <a:p>
            <a:pPr algn="ctr"/>
            <a:r>
              <a:rPr lang="en-US" sz="2800" b="1" dirty="0" smtClean="0"/>
              <a:t>(Proposed)</a:t>
            </a:r>
            <a:endParaRPr lang="en-US" sz="2800" b="1" dirty="0"/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1554" y="1582631"/>
            <a:ext cx="845019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Breakout session </a:t>
            </a:r>
            <a:r>
              <a:rPr lang="en-US" sz="2400" dirty="0" smtClean="0"/>
              <a:t>discussions: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MRL 1-3 way forward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Cyber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DOCENT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SOW feedback?</a:t>
            </a:r>
          </a:p>
          <a:p>
            <a:endParaRPr lang="en-US" sz="2400" dirty="0"/>
          </a:p>
          <a:p>
            <a:r>
              <a:rPr lang="en-US" sz="2400" dirty="0"/>
              <a:t>Questions to </a:t>
            </a:r>
            <a:r>
              <a:rPr lang="en-US" sz="2400" dirty="0" smtClean="0"/>
              <a:t>answer: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With </a:t>
            </a:r>
            <a:r>
              <a:rPr lang="en-US" sz="2400" dirty="0"/>
              <a:t>respect to the MRL process, what is </a:t>
            </a:r>
            <a:r>
              <a:rPr lang="en-US" sz="2400" dirty="0" smtClean="0"/>
              <a:t>working, </a:t>
            </a:r>
            <a:r>
              <a:rPr lang="en-US" sz="2400" dirty="0"/>
              <a:t>what is not?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could make the MRL process better or more </a:t>
            </a:r>
            <a:r>
              <a:rPr lang="en-US" sz="2400" dirty="0" smtClean="0"/>
              <a:t>efficient?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should the MRL WG concentrate on during 2019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Short list please!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436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659" y="494453"/>
            <a:ext cx="8498541" cy="1125341"/>
          </a:xfrm>
        </p:spPr>
        <p:txBody>
          <a:bodyPr anchor="ctr">
            <a:normAutofit fontScale="70000" lnSpcReduction="20000"/>
          </a:bodyPr>
          <a:lstStyle/>
          <a:p>
            <a:pPr marL="914400" lvl="2" indent="0" algn="ctr">
              <a:buNone/>
            </a:pPr>
            <a:r>
              <a:rPr lang="en-US" sz="3900" b="1" dirty="0" smtClean="0"/>
              <a:t>ARDEC MRL </a:t>
            </a:r>
            <a:r>
              <a:rPr lang="en-US" sz="3900" b="1" dirty="0" err="1" smtClean="0"/>
              <a:t>Blackbelt</a:t>
            </a:r>
            <a:endParaRPr lang="en-US" sz="3900" b="1" dirty="0" smtClean="0"/>
          </a:p>
          <a:p>
            <a:pPr marL="914400" lvl="2" indent="0" algn="ctr">
              <a:buNone/>
            </a:pPr>
            <a:endParaRPr lang="en-US" sz="3900" b="1" dirty="0"/>
          </a:p>
          <a:p>
            <a:pPr marL="914400" lvl="2" indent="0" algn="ctr">
              <a:buNone/>
            </a:pPr>
            <a:r>
              <a:rPr lang="en-US" sz="3900" b="1" dirty="0" smtClean="0"/>
              <a:t>Jordan </a:t>
            </a:r>
            <a:r>
              <a:rPr lang="en-US" sz="3900" b="1" dirty="0" smtClean="0"/>
              <a:t>Masters</a:t>
            </a:r>
            <a:endParaRPr lang="en-US" sz="3900" b="1" dirty="0"/>
          </a:p>
          <a:p>
            <a:pPr marL="914400" lvl="2" indent="0" algn="ctr">
              <a:buNone/>
            </a:pPr>
            <a:endParaRPr lang="en-US" sz="2200" dirty="0"/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11085" y="2865121"/>
            <a:ext cx="8551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Charts are completed and will be shown in the meeting, however, they have not yet been</a:t>
            </a:r>
          </a:p>
          <a:p>
            <a:r>
              <a:rPr lang="en-US" dirty="0" smtClean="0"/>
              <a:t>approved for public release.  Once they have been approved they will be made available</a:t>
            </a:r>
          </a:p>
          <a:p>
            <a:r>
              <a:rPr lang="en-US" dirty="0" smtClean="0"/>
              <a:t>on the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4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29"/>
            <a:ext cx="10515600" cy="7060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DMC 2018</a:t>
            </a:r>
            <a:br>
              <a:rPr lang="en-US" sz="3200" b="1" dirty="0" smtClean="0"/>
            </a:br>
            <a:r>
              <a:rPr lang="en-US" sz="3200" b="1" dirty="0" smtClean="0"/>
              <a:t>(proposed)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6388"/>
            <a:ext cx="10515600" cy="5245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Suggested agenda</a:t>
            </a:r>
            <a:endParaRPr lang="en-US" sz="2000" b="1" dirty="0"/>
          </a:p>
          <a:p>
            <a:r>
              <a:rPr lang="en-US" sz="2000" b="1" dirty="0" smtClean="0"/>
              <a:t>Day 1 (Tuesday, 4 Dec)</a:t>
            </a:r>
          </a:p>
          <a:p>
            <a:pPr lvl="1"/>
            <a:r>
              <a:rPr lang="en-US" sz="1600" b="1" dirty="0"/>
              <a:t>OSD Perspective </a:t>
            </a:r>
            <a:r>
              <a:rPr lang="en-US" sz="1600" b="1" dirty="0" smtClean="0"/>
              <a:t>- TBD</a:t>
            </a:r>
            <a:endParaRPr lang="en-US" sz="1600" b="1" dirty="0"/>
          </a:p>
          <a:p>
            <a:pPr lvl="1"/>
            <a:r>
              <a:rPr lang="en-US" sz="1600" b="1" dirty="0"/>
              <a:t>MRL WG Activities </a:t>
            </a:r>
            <a:r>
              <a:rPr lang="en-US" sz="1600" b="1" dirty="0" smtClean="0"/>
              <a:t>- </a:t>
            </a:r>
            <a:r>
              <a:rPr lang="en-US" sz="1600" b="1" dirty="0"/>
              <a:t>Scott P.</a:t>
            </a:r>
          </a:p>
          <a:p>
            <a:pPr lvl="1"/>
            <a:r>
              <a:rPr lang="en-US" sz="1600" b="1" dirty="0" smtClean="0"/>
              <a:t>MRA metrics - Jordan M. </a:t>
            </a:r>
          </a:p>
          <a:p>
            <a:pPr marL="457200" lvl="1" indent="0">
              <a:buNone/>
            </a:pPr>
            <a:r>
              <a:rPr lang="en-US" sz="1600" b="1" dirty="0" smtClean="0"/>
              <a:t> </a:t>
            </a:r>
            <a:endParaRPr lang="en-US" sz="1600" b="1" dirty="0"/>
          </a:p>
          <a:p>
            <a:pPr lvl="1"/>
            <a:r>
              <a:rPr lang="en-US" sz="1600" b="1" dirty="0" smtClean="0"/>
              <a:t>DCMA</a:t>
            </a:r>
            <a:endParaRPr lang="en-US" sz="1600" b="1" dirty="0"/>
          </a:p>
          <a:p>
            <a:pPr lvl="1"/>
            <a:r>
              <a:rPr lang="en-US" sz="1600" b="1" dirty="0" smtClean="0"/>
              <a:t>NAVAIR</a:t>
            </a:r>
          </a:p>
          <a:p>
            <a:pPr lvl="1"/>
            <a:r>
              <a:rPr lang="en-US" sz="1600" b="1" dirty="0" smtClean="0"/>
              <a:t>Boeing </a:t>
            </a:r>
            <a:endParaRPr lang="en-US" sz="1600" b="1" dirty="0"/>
          </a:p>
          <a:p>
            <a:r>
              <a:rPr lang="en-US" sz="2000" b="1" dirty="0" smtClean="0"/>
              <a:t>Day 2 (Wednesday, 5 Dec)</a:t>
            </a:r>
          </a:p>
          <a:p>
            <a:pPr lvl="1"/>
            <a:r>
              <a:rPr lang="en-US" sz="1600" b="1" dirty="0" smtClean="0"/>
              <a:t>MRL </a:t>
            </a:r>
            <a:r>
              <a:rPr lang="en-US" sz="1600" b="1" dirty="0"/>
              <a:t>Training – Tom L. </a:t>
            </a:r>
            <a:endParaRPr lang="en-US" sz="1600" b="1" dirty="0" smtClean="0"/>
          </a:p>
          <a:p>
            <a:pPr marL="457200" lvl="1" indent="0">
              <a:buNone/>
            </a:pPr>
            <a:endParaRPr lang="en-US" sz="1600" b="1" dirty="0"/>
          </a:p>
          <a:p>
            <a:pPr lvl="1"/>
            <a:r>
              <a:rPr lang="en-US" sz="1600" b="1" dirty="0"/>
              <a:t>AS6500 training – Dave K</a:t>
            </a:r>
            <a:r>
              <a:rPr lang="en-US" sz="1600" b="1" dirty="0" smtClean="0"/>
              <a:t>.</a:t>
            </a:r>
          </a:p>
          <a:p>
            <a:pPr lvl="1"/>
            <a:endParaRPr lang="en-US" sz="1600" b="1" dirty="0"/>
          </a:p>
          <a:p>
            <a:r>
              <a:rPr lang="en-US" sz="2000" b="1" dirty="0" smtClean="0"/>
              <a:t>Mr. Gold Roundtable by invite only (Wednesday, 5 Dec) 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Other ideas for day 1?</a:t>
            </a:r>
          </a:p>
          <a:p>
            <a:pPr lvl="1"/>
            <a:r>
              <a:rPr lang="en-US" sz="1600" b="1" dirty="0" smtClean="0"/>
              <a:t>Standard SOW?</a:t>
            </a:r>
          </a:p>
          <a:p>
            <a:pPr lvl="1"/>
            <a:endParaRPr lang="en-US" sz="1600" b="1" dirty="0" smtClean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4073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OSD </a:t>
            </a:r>
            <a:r>
              <a:rPr lang="en-US" dirty="0" err="1"/>
              <a:t>BoK</a:t>
            </a:r>
            <a:r>
              <a:rPr lang="en-US" dirty="0"/>
              <a:t> </a:t>
            </a:r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Steve Gray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57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Users Guide &amp; Matrix Update </a:t>
            </a:r>
            <a:r>
              <a:rPr lang="en-US" b="1" dirty="0" smtClean="0">
                <a:latin typeface="+mn-lt"/>
              </a:rPr>
              <a:t>Committee</a:t>
            </a:r>
            <a:br>
              <a:rPr lang="en-US" b="1" dirty="0" smtClean="0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2305703"/>
          </a:xfrm>
        </p:spPr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Lastoskie</a:t>
            </a:r>
            <a:endParaRPr lang="en-US" dirty="0" smtClean="0"/>
          </a:p>
          <a:p>
            <a:r>
              <a:rPr lang="en-US" dirty="0" smtClean="0"/>
              <a:t>Chair</a:t>
            </a:r>
          </a:p>
          <a:p>
            <a:r>
              <a:rPr lang="en-US" dirty="0"/>
              <a:t>Jack Galuardi 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1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78860"/>
            <a:ext cx="7886700" cy="155593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Users Guide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&amp; Matrix Update </a:t>
            </a:r>
            <a:r>
              <a:rPr lang="en-US" b="1" dirty="0" smtClean="0">
                <a:latin typeface="+mn-lt"/>
              </a:rPr>
              <a:t>Committee Members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5141259"/>
          </a:xfrm>
        </p:spPr>
        <p:txBody>
          <a:bodyPr anchor="ctr">
            <a:normAutofit/>
          </a:bodyPr>
          <a:lstStyle/>
          <a:p>
            <a:r>
              <a:rPr lang="en-US" dirty="0"/>
              <a:t>Tom Lastoskie – Chair</a:t>
            </a:r>
          </a:p>
          <a:p>
            <a:r>
              <a:rPr lang="en-US" dirty="0"/>
              <a:t>Jack Galuardi – Vice Chair</a:t>
            </a:r>
          </a:p>
          <a:p>
            <a:r>
              <a:rPr lang="en-US" dirty="0" smtClean="0"/>
              <a:t>Scott Pearl </a:t>
            </a:r>
            <a:r>
              <a:rPr lang="en-US" dirty="0"/>
              <a:t>– Member, USAF </a:t>
            </a:r>
            <a:r>
              <a:rPr lang="en-US" dirty="0" smtClean="0"/>
              <a:t>(AFRL)</a:t>
            </a:r>
            <a:endParaRPr lang="en-US" dirty="0"/>
          </a:p>
          <a:p>
            <a:r>
              <a:rPr lang="en-US" dirty="0"/>
              <a:t>Jordon Masters – Member, Army</a:t>
            </a:r>
          </a:p>
          <a:p>
            <a:r>
              <a:rPr lang="en-US" dirty="0" smtClean="0"/>
              <a:t>Ali Al-</a:t>
            </a:r>
            <a:r>
              <a:rPr lang="en-US" dirty="0" err="1" smtClean="0"/>
              <a:t>Hamdani</a:t>
            </a:r>
            <a:r>
              <a:rPr lang="en-US" dirty="0" smtClean="0"/>
              <a:t> </a:t>
            </a:r>
            <a:r>
              <a:rPr lang="en-US" dirty="0"/>
              <a:t>– Member, USAF (AFRL</a:t>
            </a:r>
            <a:r>
              <a:rPr lang="en-US" dirty="0" smtClean="0"/>
              <a:t>)</a:t>
            </a:r>
            <a:endParaRPr lang="en-US" dirty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u="sng" dirty="0"/>
              <a:t>All members verified their membership</a:t>
            </a:r>
          </a:p>
        </p:txBody>
      </p:sp>
    </p:spTree>
    <p:extLst>
      <p:ext uri="{BB962C8B-B14F-4D97-AF65-F5344CB8AC3E}">
        <p14:creationId xmlns:p14="http://schemas.microsoft.com/office/powerpoint/2010/main" val="346620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8938"/>
            <a:ext cx="7886700" cy="6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Overview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11625"/>
            <a:ext cx="8229600" cy="5423647"/>
          </a:xfrm>
        </p:spPr>
        <p:txBody>
          <a:bodyPr anchor="ctr">
            <a:noAutofit/>
          </a:bodyPr>
          <a:lstStyle/>
          <a:p>
            <a:r>
              <a:rPr lang="en-US" sz="3600" dirty="0"/>
              <a:t>3Q2018 Presentation/Discussion</a:t>
            </a:r>
          </a:p>
          <a:p>
            <a:pPr lvl="1"/>
            <a:r>
              <a:rPr lang="en-US" sz="3200" dirty="0"/>
              <a:t>Go-Forward Plan for 3 Focused Tasks to be Completed in Sequence: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Robust Update/Add Content to Current Users Guide to Support MRL Deskbook 2016 &amp; 2017 Versions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Based on 1., Potentially Update Existing Criteria Wording &amp; Add </a:t>
            </a:r>
            <a:r>
              <a:rPr lang="en-US" sz="2800" dirty="0"/>
              <a:t>ESH Criteria </a:t>
            </a:r>
            <a:r>
              <a:rPr lang="en-US" sz="2800" dirty="0"/>
              <a:t>Wording to </a:t>
            </a:r>
            <a:r>
              <a:rPr lang="en-US" sz="2800" dirty="0"/>
              <a:t>Support MRL Deskbook </a:t>
            </a:r>
            <a:r>
              <a:rPr lang="en-US" sz="2800" dirty="0"/>
              <a:t>2018 </a:t>
            </a:r>
            <a:r>
              <a:rPr lang="en-US" sz="2800" dirty="0"/>
              <a:t>Version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Once MRL </a:t>
            </a:r>
            <a:r>
              <a:rPr lang="en-US" sz="2800" dirty="0"/>
              <a:t>Deskbook 2018 </a:t>
            </a:r>
            <a:r>
              <a:rPr lang="en-US" sz="2800" dirty="0"/>
              <a:t>Version Published, Update Users </a:t>
            </a:r>
            <a:r>
              <a:rPr lang="en-US" sz="2800" dirty="0"/>
              <a:t>Guide to Support MRL Deskbook </a:t>
            </a:r>
            <a:r>
              <a:rPr lang="en-US" sz="2800" dirty="0"/>
              <a:t>2018 Version</a:t>
            </a:r>
          </a:p>
        </p:txBody>
      </p:sp>
    </p:spTree>
    <p:extLst>
      <p:ext uri="{BB962C8B-B14F-4D97-AF65-F5344CB8AC3E}">
        <p14:creationId xmlns:p14="http://schemas.microsoft.com/office/powerpoint/2010/main" val="350550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734" y="372533"/>
            <a:ext cx="8870534" cy="5983819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900" b="1" dirty="0"/>
              <a:t>Robust Update/Add Content to </a:t>
            </a:r>
            <a:r>
              <a:rPr lang="en-US" sz="3900" b="1" dirty="0"/>
              <a:t>Current Users Guide </a:t>
            </a:r>
            <a:r>
              <a:rPr lang="en-US" sz="3900" b="1" dirty="0"/>
              <a:t>Information to </a:t>
            </a:r>
            <a:r>
              <a:rPr lang="en-US" sz="3900" b="1" dirty="0"/>
              <a:t>Support MRL Deskbook 2016 &amp; 2017 Versions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500" dirty="0"/>
              <a:t>Making Users Guide </a:t>
            </a:r>
            <a:r>
              <a:rPr lang="en-US" sz="3500" dirty="0"/>
              <a:t>more robust, add useful content (e.g., adding Objective Evidence examples) and cleaning-up existing content (e.g., standardize the content format of all matrix cell information)</a:t>
            </a:r>
          </a:p>
          <a:p>
            <a:pPr lvl="2"/>
            <a:r>
              <a:rPr lang="en-US" sz="3500" dirty="0"/>
              <a:t>There are numerous inconsistencies in the current version of the Users Guide (has been present for a few years)</a:t>
            </a:r>
          </a:p>
          <a:p>
            <a:pPr lvl="2"/>
            <a:r>
              <a:rPr lang="en-US" sz="3500" dirty="0"/>
              <a:t>Committee is doing a deep-dive of MRLs 4 – 10 to update and add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734" y="372533"/>
            <a:ext cx="8870534" cy="5804430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900" b="1" dirty="0"/>
              <a:t>Robust Update/Add Content to </a:t>
            </a:r>
            <a:r>
              <a:rPr lang="en-US" sz="3900" b="1" dirty="0"/>
              <a:t>Current Users Guide </a:t>
            </a:r>
            <a:r>
              <a:rPr lang="en-US" sz="3900" b="1" dirty="0"/>
              <a:t>Information to </a:t>
            </a:r>
            <a:r>
              <a:rPr lang="en-US" sz="3900" b="1" dirty="0"/>
              <a:t>Support MRL Deskbook 2016 &amp; 2017 </a:t>
            </a:r>
            <a:r>
              <a:rPr lang="en-US" sz="3900" b="1" dirty="0"/>
              <a:t>Versions (cont.)</a:t>
            </a:r>
            <a:endParaRPr lang="en-US" sz="3900" b="1" dirty="0"/>
          </a:p>
          <a:p>
            <a:pPr marL="914400" lvl="2" indent="0" algn="ctr">
              <a:buNone/>
            </a:pPr>
            <a:endParaRPr lang="en-US" dirty="0" smtClean="0"/>
          </a:p>
          <a:p>
            <a:pPr lvl="2"/>
            <a:r>
              <a:rPr lang="en-US" sz="3200" dirty="0"/>
              <a:t>This is a much more involved activity </a:t>
            </a:r>
            <a:r>
              <a:rPr lang="en-US" sz="3200" dirty="0"/>
              <a:t>than what was originally anticipated!</a:t>
            </a:r>
          </a:p>
          <a:p>
            <a:pPr lvl="2"/>
            <a:r>
              <a:rPr lang="en-US" sz="3200" dirty="0"/>
              <a:t>The committee has </a:t>
            </a:r>
            <a:r>
              <a:rPr lang="en-US" sz="3200" dirty="0"/>
              <a:t>reviewed </a:t>
            </a:r>
            <a:r>
              <a:rPr lang="en-US" sz="3200" dirty="0"/>
              <a:t>MRLs 4 – 6, changes are captured and work continuing</a:t>
            </a:r>
          </a:p>
          <a:p>
            <a:pPr lvl="2"/>
            <a:r>
              <a:rPr lang="en-US" sz="3200" dirty="0"/>
              <a:t>The committee </a:t>
            </a:r>
            <a:r>
              <a:rPr lang="en-US" sz="3200" dirty="0"/>
              <a:t>is reviewing </a:t>
            </a:r>
            <a:r>
              <a:rPr lang="en-US" sz="3200" dirty="0"/>
              <a:t>MRLs </a:t>
            </a:r>
            <a:r>
              <a:rPr lang="en-US" sz="3200" dirty="0"/>
              <a:t>7 – 8 and is currently targeted for end of July</a:t>
            </a:r>
          </a:p>
          <a:p>
            <a:pPr lvl="2"/>
            <a:r>
              <a:rPr lang="en-US" sz="3200" dirty="0"/>
              <a:t>MRLs 9 – 10 are targeted </a:t>
            </a:r>
            <a:r>
              <a:rPr lang="en-US" sz="3200" dirty="0"/>
              <a:t>for end of </a:t>
            </a:r>
            <a:r>
              <a:rPr lang="en-US" sz="3200" dirty="0"/>
              <a:t>Aug</a:t>
            </a:r>
          </a:p>
          <a:p>
            <a:pPr lvl="2"/>
            <a:r>
              <a:rPr lang="en-US" sz="3200" dirty="0"/>
              <a:t>Above changes to be incorporated in Users Guide (AFRL is action office) with target of the MRL Workshop (Sep 25</a:t>
            </a:r>
            <a:r>
              <a:rPr lang="en-US" sz="3200" baseline="30000" dirty="0"/>
              <a:t>th</a:t>
            </a:r>
            <a:r>
              <a:rPr lang="en-US" sz="32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1192</Words>
  <Application>Microsoft Office PowerPoint</Application>
  <PresentationFormat>Widescreen</PresentationFormat>
  <Paragraphs>175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Agenda</vt:lpstr>
      <vt:lpstr>PowerPoint Presentation</vt:lpstr>
      <vt:lpstr>DMC 2018 (proposed)</vt:lpstr>
      <vt:lpstr>OSD BoK Path Forward</vt:lpstr>
      <vt:lpstr>Users Guide &amp; Matrix Update Committee </vt:lpstr>
      <vt:lpstr>Users Guide &amp; Matrix Update Committee Members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User’s Guide Update</vt:lpstr>
      <vt:lpstr>Matrix Scrub Scott/Jack</vt:lpstr>
      <vt:lpstr>Deskbook Jack</vt:lpstr>
      <vt:lpstr>Cyber Security</vt:lpstr>
      <vt:lpstr>OSD S&amp;T Workshop </vt:lpstr>
      <vt:lpstr>2018 MRL WG Workshop (proposed)</vt:lpstr>
      <vt:lpstr>2018 MRL WG Workshop</vt:lpstr>
      <vt:lpstr>PowerPoint Presentation</vt:lpstr>
      <vt:lpstr>PowerPoint Presentation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94</cp:revision>
  <cp:lastPrinted>2018-04-17T16:47:55Z</cp:lastPrinted>
  <dcterms:created xsi:type="dcterms:W3CDTF">2018-04-03T14:53:19Z</dcterms:created>
  <dcterms:modified xsi:type="dcterms:W3CDTF">2018-07-19T14:57:39Z</dcterms:modified>
</cp:coreProperties>
</file>