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8" r:id="rId5"/>
    <p:sldId id="261" r:id="rId6"/>
    <p:sldId id="262" r:id="rId7"/>
    <p:sldId id="259" r:id="rId8"/>
    <p:sldId id="264" r:id="rId9"/>
    <p:sldId id="269" r:id="rId10"/>
    <p:sldId id="265" r:id="rId11"/>
    <p:sldId id="267" r:id="rId12"/>
    <p:sldId id="270" r:id="rId13"/>
    <p:sldId id="27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2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7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8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36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9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1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5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8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9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904BD-464F-419D-8BC0-73FCD760E51D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FEDAE-C350-49E9-9C03-CDCDC90E0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11634" y="287383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Agenda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279723" y="1225689"/>
            <a:ext cx="1034129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23 Oct 2018</a:t>
            </a:r>
            <a:endParaRPr lang="en-US" sz="2400" dirty="0"/>
          </a:p>
          <a:p>
            <a:r>
              <a:rPr lang="en-US" sz="2400" dirty="0"/>
              <a:t>0900 – 1000		Around the room				</a:t>
            </a:r>
            <a:r>
              <a:rPr lang="en-US" sz="2400" dirty="0" smtClean="0"/>
              <a:t>All</a:t>
            </a:r>
            <a:endParaRPr lang="en-US" sz="2400" dirty="0"/>
          </a:p>
          <a:p>
            <a:r>
              <a:rPr lang="en-US" sz="2400" dirty="0"/>
              <a:t>1000 – 1015		Review July meeting action items		</a:t>
            </a:r>
            <a:r>
              <a:rPr lang="en-US" sz="2400" dirty="0" smtClean="0"/>
              <a:t>Jim</a:t>
            </a:r>
            <a:endParaRPr lang="en-US" sz="2400" dirty="0"/>
          </a:p>
          <a:p>
            <a:r>
              <a:rPr lang="en-US" sz="2400" dirty="0"/>
              <a:t>1015 – 1030		DMC 2018	 			</a:t>
            </a:r>
            <a:r>
              <a:rPr lang="en-US" sz="2400" dirty="0" smtClean="0"/>
              <a:t>	Jim</a:t>
            </a:r>
            <a:endParaRPr lang="en-US" sz="2400" dirty="0"/>
          </a:p>
          <a:p>
            <a:r>
              <a:rPr lang="en-US" sz="2400" dirty="0"/>
              <a:t>1030 – 1045		Matrix Scrub Update		  	</a:t>
            </a:r>
            <a:r>
              <a:rPr lang="en-US" sz="2400" dirty="0" smtClean="0"/>
              <a:t>	Jack </a:t>
            </a:r>
            <a:endParaRPr lang="en-US" sz="2400" dirty="0"/>
          </a:p>
          <a:p>
            <a:r>
              <a:rPr lang="en-US" sz="2400" dirty="0"/>
              <a:t>1045 – 1100		</a:t>
            </a:r>
            <a:r>
              <a:rPr lang="en-US" sz="2400" dirty="0" err="1"/>
              <a:t>Deskbook</a:t>
            </a:r>
            <a:r>
              <a:rPr lang="en-US" sz="2400" dirty="0"/>
              <a:t> Update				</a:t>
            </a:r>
            <a:r>
              <a:rPr lang="en-US" sz="2400" dirty="0" smtClean="0"/>
              <a:t>Jack</a:t>
            </a:r>
            <a:endParaRPr lang="en-US" sz="2400" dirty="0"/>
          </a:p>
          <a:p>
            <a:r>
              <a:rPr lang="en-US" sz="2400" dirty="0"/>
              <a:t>1100 - 1115		User’s Guide Update			</a:t>
            </a:r>
            <a:r>
              <a:rPr lang="en-US" sz="2400" dirty="0" smtClean="0"/>
              <a:t>	Jim</a:t>
            </a:r>
            <a:endParaRPr lang="en-US" sz="2400" dirty="0"/>
          </a:p>
          <a:p>
            <a:r>
              <a:rPr lang="en-US" sz="2400" dirty="0"/>
              <a:t>1115 – 1130		Workshop Summary			</a:t>
            </a:r>
            <a:r>
              <a:rPr lang="en-US" sz="2400" dirty="0" smtClean="0"/>
              <a:t>	Jim/All</a:t>
            </a:r>
            <a:r>
              <a:rPr lang="en-US" sz="2400" dirty="0"/>
              <a:t>		</a:t>
            </a:r>
          </a:p>
          <a:p>
            <a:r>
              <a:rPr lang="en-US" sz="2400" dirty="0"/>
              <a:t>1130 – 1230		Lunch				</a:t>
            </a:r>
          </a:p>
          <a:p>
            <a:r>
              <a:rPr lang="en-US" sz="2400" dirty="0"/>
              <a:t>1230 – 1315		MRL 1-4 next steps				</a:t>
            </a:r>
            <a:r>
              <a:rPr lang="en-US" sz="2400" dirty="0" smtClean="0"/>
              <a:t>Jim/All</a:t>
            </a:r>
            <a:endParaRPr lang="en-US" sz="2400" dirty="0"/>
          </a:p>
          <a:p>
            <a:r>
              <a:rPr lang="en-US" sz="2400" dirty="0"/>
              <a:t>1315 – 1400		Workshop Questions/Next steps		</a:t>
            </a:r>
            <a:r>
              <a:rPr lang="en-US" sz="2400" dirty="0" smtClean="0"/>
              <a:t>Jim/All</a:t>
            </a:r>
            <a:endParaRPr lang="en-US" sz="2400" dirty="0"/>
          </a:p>
          <a:p>
            <a:r>
              <a:rPr lang="en-US" sz="2400" dirty="0"/>
              <a:t>1400 – 1500		MRL WG 2019 Activities			</a:t>
            </a:r>
            <a:r>
              <a:rPr lang="en-US" sz="2400" dirty="0" smtClean="0"/>
              <a:t>Jim/All</a:t>
            </a:r>
            <a:endParaRPr lang="en-US" sz="2400" dirty="0"/>
          </a:p>
          <a:p>
            <a:r>
              <a:rPr lang="en-US" sz="2400" dirty="0"/>
              <a:t>1500 – 1515		Review Action Items			</a:t>
            </a:r>
            <a:r>
              <a:rPr lang="en-US" sz="2400" dirty="0" smtClean="0"/>
              <a:t>	All</a:t>
            </a:r>
            <a:endParaRPr lang="en-US" sz="2400" dirty="0"/>
          </a:p>
          <a:p>
            <a:r>
              <a:rPr lang="en-US" sz="2400" dirty="0"/>
              <a:t>1515			Adjourn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7952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6938" y="400594"/>
            <a:ext cx="3653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Workshop Questions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3509" y="1102578"/>
            <a:ext cx="11469165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With respect to the MRL process, what is working, what is not</a:t>
            </a:r>
            <a:r>
              <a:rPr lang="en-US" sz="2000" b="1" dirty="0" smtClean="0"/>
              <a:t>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What parts of </a:t>
            </a:r>
            <a:r>
              <a:rPr lang="en-US" sz="2000" dirty="0" err="1"/>
              <a:t>Deskbook</a:t>
            </a:r>
            <a:r>
              <a:rPr lang="en-US" sz="2000" dirty="0"/>
              <a:t> are </a:t>
            </a:r>
            <a:r>
              <a:rPr lang="en-US" sz="2000" dirty="0" smtClean="0"/>
              <a:t>tailorable?</a:t>
            </a:r>
            <a:r>
              <a:rPr lang="en-US" sz="2000" b="1" dirty="0" smtClean="0"/>
              <a:t>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Seeing traction in using  </a:t>
            </a:r>
            <a:r>
              <a:rPr lang="en-US" sz="2000" dirty="0" smtClean="0"/>
              <a:t>MRLs 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Cultural change is happening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MRL website is </a:t>
            </a:r>
            <a:r>
              <a:rPr lang="en-US" sz="2000" dirty="0" smtClean="0"/>
              <a:t>great</a:t>
            </a:r>
            <a:endParaRPr lang="en-US" b="1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What could make the MRL process better or more efficient</a:t>
            </a:r>
            <a:r>
              <a:rPr lang="en-US" sz="2000" b="1" dirty="0" smtClean="0"/>
              <a:t>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Consistency in contracting approach, workforce development, and BOK </a:t>
            </a:r>
            <a:r>
              <a:rPr lang="en-US" dirty="0" smtClean="0"/>
              <a:t>material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MRL education (market segment analysis)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Availability for practitioners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Availability for PMs, </a:t>
            </a:r>
            <a:r>
              <a:rPr lang="en-US" dirty="0" err="1"/>
              <a:t>etc</a:t>
            </a:r>
            <a:endParaRPr lang="en-US" dirty="0"/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dirty="0"/>
              <a:t>Availability for process owners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What </a:t>
            </a:r>
            <a:r>
              <a:rPr lang="en-US" sz="2000" b="1" dirty="0"/>
              <a:t>should the MRL WG concentrate on during 2019</a:t>
            </a:r>
            <a:r>
              <a:rPr lang="en-US" sz="2000" b="1" dirty="0" smtClean="0"/>
              <a:t>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Focus on training to examine current state and future </a:t>
            </a:r>
            <a:r>
              <a:rPr lang="en-US" sz="2000" dirty="0" smtClean="0"/>
              <a:t>state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How do we engage executives on importance of MRLs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How do people get good training/education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Develop list of candidates for Quality and Manufacturing metrics by Product Life Cycle </a:t>
            </a:r>
            <a:r>
              <a:rPr lang="en-US" sz="2000" dirty="0" smtClean="0"/>
              <a:t>Phase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b="1" dirty="0"/>
              <a:t>Next steps?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080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8525" y="496389"/>
            <a:ext cx="3555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Workshop Feedback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22625" y="1506583"/>
            <a:ext cx="8983550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Valuable</a:t>
            </a:r>
            <a:endParaRPr lang="en-US" sz="2800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Networking within/outside DoD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Discussions between industry/DoD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  Try to get more variety with industry participation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  Remember - this process is for all US industry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  Editing of ideas at workshop is valuable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  Synopsis of attendees provided before Workshop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6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9910" y="397550"/>
            <a:ext cx="77760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MRL WG Workshop 2019 Suggested Activities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87383" y="1550126"/>
            <a:ext cx="94096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Focus on training to examine current state and future state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Planning, funding, availability, etc</a:t>
            </a:r>
            <a:r>
              <a:rPr lang="en-US" sz="24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How do we engage executives on importance of MRLs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How do people get good training/education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Develop list of candidates for Quality and Manufacturing metrics </a:t>
            </a:r>
            <a:r>
              <a:rPr lang="en-US" sz="2400" dirty="0" smtClean="0"/>
              <a:t>by</a:t>
            </a:r>
          </a:p>
          <a:p>
            <a:pPr lvl="1"/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Product Life Cycle </a:t>
            </a:r>
            <a:r>
              <a:rPr lang="en-US" sz="2400" dirty="0" smtClean="0"/>
              <a:t>Phase</a:t>
            </a:r>
          </a:p>
          <a:p>
            <a:pPr lvl="1"/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3049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5646" y="452846"/>
            <a:ext cx="4241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MRL WG  </a:t>
            </a:r>
            <a:r>
              <a:rPr lang="en-US" sz="2400" dirty="0"/>
              <a:t>Objectives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for 2019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872343" y="1654628"/>
            <a:ext cx="682090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Publish new matrix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Publish new </a:t>
            </a:r>
            <a:r>
              <a:rPr lang="en-US" sz="2400" dirty="0" smtClean="0"/>
              <a:t>Deskbook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Publish new User Guide to link with above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Work on and update User’s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Cyber security?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Training?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Other?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02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130" y="1341122"/>
            <a:ext cx="1204297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dirty="0" smtClean="0"/>
              <a:t>1.  </a:t>
            </a:r>
            <a:r>
              <a:rPr lang="en-US" sz="2000" dirty="0">
                <a:solidFill>
                  <a:srgbClr val="00B050"/>
                </a:solidFill>
              </a:rPr>
              <a:t>Confirm Brent Gordon as a presenter at DMC, OPR Scott, due 7 Sept. </a:t>
            </a:r>
          </a:p>
          <a:p>
            <a:pPr lvl="0"/>
            <a:r>
              <a:rPr lang="en-US" sz="2000" dirty="0"/>
              <a:t>2.</a:t>
            </a:r>
            <a:r>
              <a:rPr lang="en-US" sz="2000" dirty="0">
                <a:solidFill>
                  <a:srgbClr val="00B050"/>
                </a:solidFill>
              </a:rPr>
              <a:t>  Confirm DCMA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B050"/>
                </a:solidFill>
              </a:rPr>
              <a:t>speaker for DMC, OPR Harry, due 7 Sept. </a:t>
            </a:r>
          </a:p>
          <a:p>
            <a:pPr lvl="0"/>
            <a:r>
              <a:rPr lang="en-US" sz="2000" dirty="0" smtClean="0"/>
              <a:t>3.  Confirm </a:t>
            </a:r>
            <a:r>
              <a:rPr lang="en-US" sz="2000" dirty="0"/>
              <a:t>Boeing speaker for DMC, OPR Jason, due 7 Sept. </a:t>
            </a:r>
          </a:p>
          <a:p>
            <a:pPr lvl="0"/>
            <a:r>
              <a:rPr lang="en-US" sz="2000" dirty="0" smtClean="0"/>
              <a:t>4.  Determine </a:t>
            </a:r>
            <a:r>
              <a:rPr lang="en-US" sz="2000" dirty="0"/>
              <a:t>DMC deadline for briefings to be put on DMC 2018 CD, OPR Jim, due 7 Sept. </a:t>
            </a:r>
          </a:p>
          <a:p>
            <a:pPr lvl="0"/>
            <a:r>
              <a:rPr lang="en-US" sz="2000" dirty="0" smtClean="0"/>
              <a:t>5.  </a:t>
            </a:r>
            <a:r>
              <a:rPr lang="en-US" sz="2000" dirty="0">
                <a:solidFill>
                  <a:srgbClr val="00B050"/>
                </a:solidFill>
              </a:rPr>
              <a:t>Complete first round of updates to User’s Guide, OPR Tom L., due 7 Sept.</a:t>
            </a:r>
          </a:p>
          <a:p>
            <a:pPr lvl="0"/>
            <a:r>
              <a:rPr lang="en-US" sz="2000" dirty="0" smtClean="0"/>
              <a:t>6.  </a:t>
            </a:r>
            <a:r>
              <a:rPr lang="en-US" sz="2000" dirty="0">
                <a:solidFill>
                  <a:srgbClr val="00B050"/>
                </a:solidFill>
              </a:rPr>
              <a:t>Sharing of Boeing’s User’s Guide to Tom L. provide User’s Guide to Boeing, OPR Mike G. and Tom L., due 7 Sept.</a:t>
            </a:r>
          </a:p>
          <a:p>
            <a:pPr lvl="0"/>
            <a:r>
              <a:rPr lang="en-US" sz="2000" dirty="0" smtClean="0"/>
              <a:t>7.  Contact </a:t>
            </a:r>
            <a:r>
              <a:rPr lang="en-US" sz="2000" dirty="0"/>
              <a:t>Holly of Raytheon to discuss cyber issues in manufacturing, OPR Scott, due 7 Sept. </a:t>
            </a:r>
          </a:p>
          <a:p>
            <a:pPr lvl="0"/>
            <a:r>
              <a:rPr lang="en-US" sz="2000" dirty="0" smtClean="0"/>
              <a:t>8.  Update </a:t>
            </a:r>
            <a:r>
              <a:rPr lang="en-US" sz="2000" dirty="0"/>
              <a:t>workshop agenda, OPR Jim, due Sept. </a:t>
            </a:r>
          </a:p>
          <a:p>
            <a:pPr lvl="0"/>
            <a:r>
              <a:rPr lang="en-US" sz="2000" dirty="0" smtClean="0"/>
              <a:t>9.  Organize </a:t>
            </a:r>
            <a:r>
              <a:rPr lang="en-US" sz="2000" dirty="0"/>
              <a:t>and confirm speakers at workshop, OPR Jim, due 7 Sept. </a:t>
            </a:r>
          </a:p>
          <a:p>
            <a:pPr lvl="0"/>
            <a:r>
              <a:rPr lang="en-US" sz="2000" dirty="0" smtClean="0"/>
              <a:t>10.Draft </a:t>
            </a:r>
            <a:r>
              <a:rPr lang="en-US" sz="2000" dirty="0"/>
              <a:t>materials for invites for workshop, OPR Jim, due 7 Sept.  </a:t>
            </a:r>
          </a:p>
          <a:p>
            <a:pPr lvl="0"/>
            <a:r>
              <a:rPr lang="en-US" sz="2000" dirty="0" smtClean="0"/>
              <a:t>11.Determine </a:t>
            </a:r>
            <a:r>
              <a:rPr lang="en-US" sz="2000" dirty="0"/>
              <a:t>if </a:t>
            </a:r>
            <a:r>
              <a:rPr lang="en-US" sz="2000" dirty="0" err="1"/>
              <a:t>Engility</a:t>
            </a:r>
            <a:r>
              <a:rPr lang="en-US" sz="2000" dirty="0"/>
              <a:t> location can be used for the workshop, OPR Jim, due 7 Sept. </a:t>
            </a:r>
          </a:p>
          <a:p>
            <a:pPr lvl="0"/>
            <a:r>
              <a:rPr lang="en-US" sz="2000" dirty="0" smtClean="0"/>
              <a:t>12.Post </a:t>
            </a:r>
            <a:r>
              <a:rPr lang="en-US" sz="2000" dirty="0"/>
              <a:t>all workshop briefings to website, OPR Jim and Mark, due 10 Sept.</a:t>
            </a:r>
          </a:p>
          <a:p>
            <a:pPr lvl="0"/>
            <a:r>
              <a:rPr lang="en-US" sz="2000" dirty="0" smtClean="0"/>
              <a:t>13.Select </a:t>
            </a:r>
            <a:r>
              <a:rPr lang="en-US" sz="2000" dirty="0"/>
              <a:t>team leads for the workshop and get their concurrence OPR Jim/Scott due before workshop.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66353" y="5425442"/>
            <a:ext cx="23839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Green – In progress</a:t>
            </a:r>
          </a:p>
          <a:p>
            <a:r>
              <a:rPr lang="en-US" dirty="0">
                <a:solidFill>
                  <a:srgbClr val="FF0000"/>
                </a:solidFill>
              </a:rPr>
              <a:t>Red – needs completed</a:t>
            </a:r>
          </a:p>
          <a:p>
            <a:r>
              <a:rPr lang="en-US" dirty="0"/>
              <a:t>Black – done/OBE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57006" y="365760"/>
            <a:ext cx="4784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Action items From July Meeting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017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029"/>
            <a:ext cx="10515600" cy="7060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>DMC 2018</a:t>
            </a:r>
            <a:br>
              <a:rPr lang="en-US" sz="3200" b="1" dirty="0" smtClean="0"/>
            </a:br>
            <a:r>
              <a:rPr lang="en-US" sz="3200" b="1" dirty="0" smtClean="0"/>
              <a:t>(proposed)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6388"/>
            <a:ext cx="10515600" cy="52457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Suggested agenda</a:t>
            </a:r>
            <a:endParaRPr lang="en-US" sz="2400" b="1" dirty="0"/>
          </a:p>
          <a:p>
            <a:r>
              <a:rPr lang="en-US" sz="2400" b="1" dirty="0" smtClean="0"/>
              <a:t>Day 1 (Tuesday, 4 Dec)</a:t>
            </a:r>
          </a:p>
          <a:p>
            <a:pPr lvl="1"/>
            <a:r>
              <a:rPr lang="en-US" sz="1800" b="1" dirty="0"/>
              <a:t>OSD Perspective </a:t>
            </a:r>
            <a:r>
              <a:rPr lang="en-US" sz="1800" b="1" dirty="0" smtClean="0"/>
              <a:t>– Mr. Gold</a:t>
            </a:r>
            <a:endParaRPr lang="en-US" sz="1800" b="1" dirty="0"/>
          </a:p>
          <a:p>
            <a:pPr lvl="1"/>
            <a:r>
              <a:rPr lang="en-US" sz="1800" b="1" dirty="0"/>
              <a:t>MRL WG Activities </a:t>
            </a:r>
            <a:r>
              <a:rPr lang="en-US" sz="1800" b="1" dirty="0" smtClean="0"/>
              <a:t>- </a:t>
            </a:r>
            <a:r>
              <a:rPr lang="en-US" sz="1800" b="1" dirty="0"/>
              <a:t>Scott P.</a:t>
            </a:r>
          </a:p>
          <a:p>
            <a:pPr lvl="1"/>
            <a:r>
              <a:rPr lang="en-US" sz="1800" b="1" dirty="0" smtClean="0"/>
              <a:t>MRA metrics - Jordan M. </a:t>
            </a:r>
          </a:p>
          <a:p>
            <a:pPr marL="457200" lvl="1" indent="0">
              <a:buNone/>
            </a:pPr>
            <a:r>
              <a:rPr lang="en-US" sz="1800" b="1" dirty="0" smtClean="0"/>
              <a:t> </a:t>
            </a:r>
            <a:endParaRPr lang="en-US" sz="1800" b="1" dirty="0"/>
          </a:p>
          <a:p>
            <a:pPr lvl="1"/>
            <a:r>
              <a:rPr lang="en-US" sz="1800" b="1" dirty="0" smtClean="0"/>
              <a:t>DCMA – TBD, Tony Fowler POC</a:t>
            </a:r>
            <a:endParaRPr lang="en-US" sz="1800" b="1" dirty="0"/>
          </a:p>
          <a:p>
            <a:pPr lvl="1"/>
            <a:r>
              <a:rPr lang="en-US" sz="1800" b="1" dirty="0" smtClean="0"/>
              <a:t>NAVAIR – TBD, </a:t>
            </a:r>
            <a:r>
              <a:rPr lang="en-US" sz="1800" b="1" dirty="0"/>
              <a:t>Brent </a:t>
            </a:r>
            <a:r>
              <a:rPr lang="en-US" sz="1800" b="1" dirty="0" smtClean="0"/>
              <a:t>Gordon </a:t>
            </a:r>
            <a:r>
              <a:rPr lang="en-US" sz="1800" b="1" dirty="0"/>
              <a:t>POC 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Boeing – MRL 1-3 Effectiveness, Jason S. </a:t>
            </a:r>
            <a:endParaRPr lang="en-US" sz="1800" b="1" dirty="0"/>
          </a:p>
          <a:p>
            <a:r>
              <a:rPr lang="en-US" sz="2400" b="1" dirty="0" smtClean="0"/>
              <a:t>Day 2 (Wednesday, 5 Dec)</a:t>
            </a:r>
          </a:p>
          <a:p>
            <a:pPr lvl="1"/>
            <a:r>
              <a:rPr lang="en-US" sz="1800" b="1" dirty="0" smtClean="0"/>
              <a:t>MRL </a:t>
            </a:r>
            <a:r>
              <a:rPr lang="en-US" sz="1800" b="1" dirty="0"/>
              <a:t>Training – Tom L. </a:t>
            </a:r>
          </a:p>
          <a:p>
            <a:pPr lvl="1"/>
            <a:r>
              <a:rPr lang="en-US" sz="1800" b="1" dirty="0"/>
              <a:t>AS6500 training – Dave K</a:t>
            </a:r>
            <a:r>
              <a:rPr lang="en-US" sz="1800" b="1" dirty="0" smtClean="0"/>
              <a:t>.</a:t>
            </a:r>
          </a:p>
          <a:p>
            <a:pPr lvl="1"/>
            <a:endParaRPr lang="en-US" sz="1800" b="1" dirty="0"/>
          </a:p>
          <a:p>
            <a:r>
              <a:rPr lang="en-US" sz="2400" b="1" dirty="0" smtClean="0"/>
              <a:t>Mr. Gold Roundtable by invite only (Wednesday, 5 Dec) </a:t>
            </a:r>
          </a:p>
          <a:p>
            <a:pPr marL="457200" lvl="1" indent="0">
              <a:buNone/>
            </a:pPr>
            <a:endParaRPr lang="en-US" sz="1800" b="1" dirty="0" smtClean="0"/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8914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8925" y="539932"/>
            <a:ext cx="4795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Schedule for DMC Activities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428206" y="1645920"/>
            <a:ext cx="95358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Confirm speakers by 31 Oct to Jim/Angela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Send briefings to UTC by date provided by UTC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Send briefings to Angela by </a:t>
            </a:r>
            <a:r>
              <a:rPr lang="en-US" sz="2800" dirty="0" smtClean="0"/>
              <a:t>16 </a:t>
            </a:r>
            <a:r>
              <a:rPr lang="en-US" sz="2800" dirty="0" smtClean="0"/>
              <a:t>Nov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Verify your briefing is properly loaded at DMC by 1200, 4 Dec.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06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2365" y="548640"/>
            <a:ext cx="3631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Matrix Scrub Update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96687" y="1393371"/>
            <a:ext cx="109389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Matrix scrubbed for grammar, acronyms, tense, consistency across MRL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ESH criteria added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No technical changes made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M</a:t>
            </a:r>
            <a:r>
              <a:rPr lang="en-US" sz="2800" dirty="0" smtClean="0"/>
              <a:t>inimal MRL 1-3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Various team members have provided input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Jack worked final version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ent to the team for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Ready to go final for Jan 2019 publishing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853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743" y="505098"/>
            <a:ext cx="3142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Deskbook</a:t>
            </a:r>
            <a:r>
              <a:rPr lang="en-US" sz="3200" dirty="0" smtClean="0"/>
              <a:t> Update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175658" y="1506583"/>
            <a:ext cx="665118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AS6500 Added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New criteria added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Jack </a:t>
            </a:r>
            <a:r>
              <a:rPr lang="en-US" sz="2800" dirty="0"/>
              <a:t>worked final version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Sent to team for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Ready to go final for Jan 2019 publishing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319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6275" y="496389"/>
            <a:ext cx="403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User’s Guide Update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175658" y="1506583"/>
            <a:ext cx="949375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New </a:t>
            </a:r>
            <a:r>
              <a:rPr lang="en-US" sz="2800" dirty="0" smtClean="0"/>
              <a:t>criteria matrix </a:t>
            </a:r>
            <a:r>
              <a:rPr lang="en-US" sz="2800" dirty="0" smtClean="0"/>
              <a:t>needs to be added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New criteria language needs to converted to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This should be </a:t>
            </a:r>
            <a:r>
              <a:rPr lang="en-US" sz="2800" dirty="0" smtClean="0"/>
              <a:t>easily done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Get this done and publish in Jan.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Other changes</a:t>
            </a:r>
            <a:endParaRPr lang="en-US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Artifacts/objective evidence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Changes to “additional considerations” due to new criteria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ESH?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Additional updates from Tom 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Work these issues in 2019 and </a:t>
            </a:r>
            <a:r>
              <a:rPr lang="en-US" sz="2800" dirty="0"/>
              <a:t>update as required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2183" y="3274426"/>
            <a:ext cx="10598331" cy="348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190514" y="2943500"/>
            <a:ext cx="0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96537" y="2908666"/>
            <a:ext cx="0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39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1634" y="261246"/>
            <a:ext cx="5964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2018 MRL Workshop Summary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92480" y="1088563"/>
            <a:ext cx="11004359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Over 44 participated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Industry (49%), government (50%), and university participation (1%)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Two breakout sessions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SOW/RFP feedback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Every team considered it VALUE ADDED EFFORT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Workshop provided over 100 comments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OSD Tri-Service team will update Guide as result of inputs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Over 90% accepted with actions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Next step will be to update status at DMC by OSD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MRL 1-4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Three questions asked for input, workshop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Ideas for 2019 MRL WG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More discussion on this after lunch!</a:t>
            </a:r>
          </a:p>
        </p:txBody>
      </p:sp>
    </p:spTree>
    <p:extLst>
      <p:ext uri="{BB962C8B-B14F-4D97-AF65-F5344CB8AC3E}">
        <p14:creationId xmlns:p14="http://schemas.microsoft.com/office/powerpoint/2010/main" val="127122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7223" y="244180"/>
            <a:ext cx="4627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2018 </a:t>
            </a:r>
            <a:r>
              <a:rPr lang="en-US" sz="4000" dirty="0"/>
              <a:t>MRL Workshop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31353" y="770738"/>
            <a:ext cx="44192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MRL 1-4 feedback/next steps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08462" y="1433248"/>
            <a:ext cx="910294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All </a:t>
            </a:r>
            <a:r>
              <a:rPr lang="en-US" sz="2800" dirty="0" smtClean="0"/>
              <a:t>groups thought changes were </a:t>
            </a:r>
            <a:r>
              <a:rPr lang="en-US" sz="2800" dirty="0"/>
              <a:t>value added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Many comments and suggestions provided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Too prescriptive, MRL 1 (and sometimes 2) too early, too complex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Retain the tone of the rest of the Matrix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Sometimes a “No” answer is meaningful, even though the </a:t>
            </a:r>
            <a:r>
              <a:rPr lang="en-US" sz="2400" dirty="0" smtClean="0"/>
              <a:t>criteria</a:t>
            </a:r>
          </a:p>
          <a:p>
            <a:pPr marL="457200" lvl="2"/>
            <a:r>
              <a:rPr lang="en-US" sz="2400" dirty="0"/>
              <a:t>	</a:t>
            </a:r>
            <a:r>
              <a:rPr lang="en-US" sz="2400" dirty="0" smtClean="0"/>
              <a:t> </a:t>
            </a:r>
            <a:r>
              <a:rPr lang="en-US" sz="2400" dirty="0"/>
              <a:t>is not fully met at such at the earliest stages of R&amp;D.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If “No” allows you to proceed with R&amp;D, then raising this “new” </a:t>
            </a:r>
            <a:endParaRPr lang="en-US" sz="2400" dirty="0" smtClean="0"/>
          </a:p>
          <a:p>
            <a:pPr marL="457200" lvl="2"/>
            <a:r>
              <a:rPr lang="en-US" sz="2400" dirty="0"/>
              <a:t>	</a:t>
            </a:r>
            <a:r>
              <a:rPr lang="en-US" sz="2400" dirty="0" smtClean="0"/>
              <a:t>criteria </a:t>
            </a:r>
            <a:r>
              <a:rPr lang="en-US" sz="2400" dirty="0"/>
              <a:t>is very beneficial to progress.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Other specific comments </a:t>
            </a:r>
            <a:r>
              <a:rPr lang="en-US" sz="2400" dirty="0" smtClean="0"/>
              <a:t>provided on criteria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Further action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Form a team to look at all </a:t>
            </a:r>
            <a:r>
              <a:rPr lang="en-US" sz="2800" dirty="0" smtClean="0"/>
              <a:t>versions/input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Report </a:t>
            </a:r>
            <a:r>
              <a:rPr lang="en-US" sz="2800" dirty="0" smtClean="0"/>
              <a:t>progress back </a:t>
            </a:r>
            <a:r>
              <a:rPr lang="en-US" sz="2800" dirty="0" smtClean="0"/>
              <a:t>to WG in Jan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6199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917</Words>
  <Application>Microsoft Office PowerPoint</Application>
  <PresentationFormat>Widescreen</PresentationFormat>
  <Paragraphs>149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DMC 2018 (proposed)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Universal Technology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Morgan</dc:creator>
  <cp:lastModifiedBy>Jim Morgan</cp:lastModifiedBy>
  <cp:revision>24</cp:revision>
  <cp:lastPrinted>2018-10-15T14:26:34Z</cp:lastPrinted>
  <dcterms:created xsi:type="dcterms:W3CDTF">2018-10-09T15:51:36Z</dcterms:created>
  <dcterms:modified xsi:type="dcterms:W3CDTF">2018-10-17T15:44:51Z</dcterms:modified>
</cp:coreProperties>
</file>