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2"/>
  </p:notesMasterIdLst>
  <p:sldIdLst>
    <p:sldId id="256" r:id="rId2"/>
    <p:sldId id="452" r:id="rId3"/>
    <p:sldId id="455" r:id="rId4"/>
    <p:sldId id="453" r:id="rId5"/>
    <p:sldId id="454" r:id="rId6"/>
    <p:sldId id="456" r:id="rId7"/>
    <p:sldId id="457" r:id="rId8"/>
    <p:sldId id="458" r:id="rId9"/>
    <p:sldId id="399" r:id="rId10"/>
    <p:sldId id="459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7866BB-34AA-4193-A839-A1DEEFEB2D84}">
          <p14:sldIdLst>
            <p14:sldId id="256"/>
            <p14:sldId id="452"/>
            <p14:sldId id="455"/>
            <p14:sldId id="453"/>
            <p14:sldId id="454"/>
            <p14:sldId id="456"/>
            <p14:sldId id="457"/>
            <p14:sldId id="458"/>
            <p14:sldId id="399"/>
            <p14:sldId id="4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T" initials="APT" lastIdx="50" clrIdx="0"/>
  <p:cmAuthor id="2" name="SMC" initials="SM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E3FF"/>
    <a:srgbClr val="61D6FF"/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9" autoAdjust="0"/>
    <p:restoredTop sz="90289" autoAdjust="0"/>
  </p:normalViewPr>
  <p:slideViewPr>
    <p:cSldViewPr snapToGrid="0">
      <p:cViewPr>
        <p:scale>
          <a:sx n="110" d="100"/>
          <a:sy n="110" d="100"/>
        </p:scale>
        <p:origin x="-1236" y="-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80" d="100"/>
          <a:sy n="180" d="100"/>
        </p:scale>
        <p:origin x="750" y="-45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72A03B-8D7E-4BF3-AECD-6D84A137D1B0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81543" y="4473893"/>
            <a:ext cx="6520516" cy="40720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5C7486-3409-4E19-B45A-2A2FAA125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45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9257C-664B-46F4-BAA6-9DA03BC1D9F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37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MRAs using the consistent framework of MRL criteria and metrics provide an accurate assessment of manufacturing status and maturity with identification of Risks, Issues, and Opportunities.</a:t>
            </a:r>
          </a:p>
          <a:p>
            <a:pPr indent="-174708"/>
            <a:r>
              <a:rPr lang="en-US" dirty="0"/>
              <a:t>This is a proven methodology that supports program success and satisfies of oversight requirements.</a:t>
            </a:r>
          </a:p>
          <a:p>
            <a:r>
              <a:rPr lang="en-US" dirty="0"/>
              <a:t>Implementation of MRL processes is consistent with and support best practices.</a:t>
            </a:r>
          </a:p>
          <a:p>
            <a:r>
              <a:rPr lang="en-US" dirty="0"/>
              <a:t>For those implementing now, MRLs offer a competitive advantage.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C7486-3409-4E19-B45A-2A2FAA1259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66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page elevator brief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7486-3409-4E19-B45A-2A2FAA1259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1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71A0CD8F-0349-46E0-9A53-31D444F7CC36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23483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42002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01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2100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9837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5897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1602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331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9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2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2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37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18D80-05F9-4758-894F-8C6D6786A314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6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8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9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14456-716F-434F-9FE8-57464354C4A2}" type="slidenum">
              <a:rPr lang="en-US" smtClean="0">
                <a:solidFill>
                  <a:prstClr val="white">
                    <a:lumMod val="8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77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>
                <a:solidFill>
                  <a:prstClr val="white">
                    <a:lumMod val="85000"/>
                  </a:prstClr>
                </a:solidFill>
              </a:rPr>
              <a:t>10/24/2018</a:t>
            </a:r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1E14456-716F-434F-9FE8-57464354C4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tephaniededhar.wordpress.com/tag/virtual-classro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-155833"/>
            <a:ext cx="7633355" cy="2387600"/>
          </a:xfrm>
        </p:spPr>
        <p:txBody>
          <a:bodyPr>
            <a:normAutofit/>
          </a:bodyPr>
          <a:lstStyle/>
          <a:p>
            <a:r>
              <a:rPr lang="en-US" sz="4800" dirty="0"/>
              <a:t>Manufacturing Readiness Levels (MRLs)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65225" y="2530321"/>
            <a:ext cx="6858000" cy="1655762"/>
          </a:xfrm>
        </p:spPr>
        <p:txBody>
          <a:bodyPr/>
          <a:lstStyle/>
          <a:p>
            <a:r>
              <a:rPr lang="en-US" sz="3200" dirty="0"/>
              <a:t>Executive Overview</a:t>
            </a:r>
          </a:p>
          <a:p>
            <a:endParaRPr lang="en-US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683FDBC2-1F31-473B-B46A-24026279C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3707434" y="3312468"/>
            <a:ext cx="4693265" cy="306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1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489784-F268-4DE7-B8D6-83A642360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1891" y="138450"/>
            <a:ext cx="5560217" cy="835217"/>
          </a:xfrm>
        </p:spPr>
        <p:txBody>
          <a:bodyPr>
            <a:normAutofit/>
          </a:bodyPr>
          <a:lstStyle/>
          <a:p>
            <a:r>
              <a:rPr lang="en-US" sz="3800" dirty="0"/>
              <a:t>DoD MRL Assessment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DE1E91F-150A-4D3F-A8D8-7270B09EC1F8}"/>
              </a:ext>
            </a:extLst>
          </p:cNvPr>
          <p:cNvSpPr txBox="1"/>
          <p:nvPr/>
        </p:nvSpPr>
        <p:spPr>
          <a:xfrm>
            <a:off x="2361932" y="1132840"/>
            <a:ext cx="662765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Risk assessment methodology developed by DoD and Industry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Proven effective by Industry and DoD and identifies as a best practice by the GAO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Applied by Service policies, Congressional language and industry standard AS6500 on contracts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Continues to evolve addressing new technologies and risks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Proper implementation, training, and expectations critical to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Resource Website:  www.dodmrl.com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679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6505EA-0F61-4AE4-B24F-07850CD9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Using MRLs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4E3303-9B67-48E0-AB2B-9B36EC916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621" y="1634622"/>
            <a:ext cx="7179734" cy="33328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Address manufacturing &amp; quality risks &amp; issues throughout the development process to provide products that consistently meet customer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F5109C-76E2-485C-8403-81118749B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9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4B7A0-FBBE-47D7-A1E2-5E7FC9251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-240891"/>
            <a:ext cx="7704667" cy="1981200"/>
          </a:xfrm>
        </p:spPr>
        <p:txBody>
          <a:bodyPr/>
          <a:lstStyle/>
          <a:p>
            <a:r>
              <a:rPr lang="en-US" dirty="0"/>
              <a:t>The Benefits of MRLs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0697BA-1670-4718-964B-7868930C6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998408"/>
            <a:ext cx="7704667" cy="3332816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/>
              <a:t>Ensures manufacturability and producibility of the product design are assessed early in development </a:t>
            </a:r>
          </a:p>
          <a:p>
            <a:pPr lvl="1"/>
            <a:r>
              <a:rPr lang="en-US" dirty="0"/>
              <a:t>Provides programs a well-documented process/roadmap to achieve manufacturing maturity </a:t>
            </a:r>
          </a:p>
          <a:p>
            <a:pPr lvl="1"/>
            <a:r>
              <a:rPr lang="en-US" dirty="0"/>
              <a:t>Provides early understanding of manufacturing risk and maturation  </a:t>
            </a:r>
          </a:p>
          <a:p>
            <a:pPr lvl="1"/>
            <a:r>
              <a:rPr lang="en-US" dirty="0"/>
              <a:t>Manages manufacturing maturity throughout the program’s supply chain and customer base</a:t>
            </a:r>
          </a:p>
          <a:p>
            <a:pPr lvl="1"/>
            <a:r>
              <a:rPr lang="en-US" dirty="0"/>
              <a:t>Identifies systemic manufacturing problems across programs, contractors, and the industrial base</a:t>
            </a:r>
          </a:p>
          <a:p>
            <a:pPr lvl="1"/>
            <a:endParaRPr lang="en-US" sz="1400" dirty="0"/>
          </a:p>
          <a:p>
            <a:pPr marL="3429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6678347-6913-4EFC-9108-CEF3A7ED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26E19BC-0EE5-4BFB-BA4F-555B44FE6D59}"/>
              </a:ext>
            </a:extLst>
          </p:cNvPr>
          <p:cNvSpPr/>
          <p:nvPr/>
        </p:nvSpPr>
        <p:spPr>
          <a:xfrm>
            <a:off x="1700980" y="5105285"/>
            <a:ext cx="6164826" cy="914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MRLs offer a competitive advantage</a:t>
            </a:r>
          </a:p>
        </p:txBody>
      </p:sp>
    </p:spTree>
    <p:extLst>
      <p:ext uri="{BB962C8B-B14F-4D97-AF65-F5344CB8AC3E}">
        <p14:creationId xmlns:p14="http://schemas.microsoft.com/office/powerpoint/2010/main" val="164543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6A3E94-53F0-4105-A9AF-46FBFDA0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-54077"/>
            <a:ext cx="7704667" cy="1981200"/>
          </a:xfrm>
        </p:spPr>
        <p:txBody>
          <a:bodyPr/>
          <a:lstStyle/>
          <a:p>
            <a:r>
              <a:rPr lang="en-US" dirty="0"/>
              <a:t>The Development of MRLs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E4550A-7E7D-4D2F-8459-C79669C78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890250"/>
            <a:ext cx="7704667" cy="33328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MRLs have been in development and used for over 15 years</a:t>
            </a:r>
          </a:p>
          <a:p>
            <a:r>
              <a:rPr lang="en-US" dirty="0"/>
              <a:t>The MRL Working Group meets regularly to collaboratively improve the process and tools</a:t>
            </a:r>
          </a:p>
          <a:p>
            <a:pPr lvl="1"/>
            <a:r>
              <a:rPr lang="en-US" dirty="0"/>
              <a:t>Open participation among government, industry, and academia</a:t>
            </a:r>
          </a:p>
          <a:p>
            <a:r>
              <a:rPr lang="en-US" dirty="0"/>
              <a:t>The Working Group host an annual workshop to develop and review significant proposed changes with the user community before deployment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C1EA375-DF4C-4FA1-B26B-DF58EAC7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0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EE346A-D973-41D9-B0F0-4D1C584BE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-14744"/>
            <a:ext cx="7704667" cy="1981200"/>
          </a:xfrm>
        </p:spPr>
        <p:txBody>
          <a:bodyPr/>
          <a:lstStyle/>
          <a:p>
            <a:r>
              <a:rPr lang="en-US" dirty="0"/>
              <a:t>The Deployment of MRLs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E0ACA1-296C-4136-B6AD-EF575C0B7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919753"/>
            <a:ext cx="7704667" cy="33328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Industry partners are using MRLs in both their government and commercial business sectors </a:t>
            </a:r>
          </a:p>
          <a:p>
            <a:r>
              <a:rPr lang="en-US" dirty="0"/>
              <a:t>SAE Industry Standard AS6500 (Manufacturing Management Program) requires the use of MRLs</a:t>
            </a:r>
          </a:p>
          <a:p>
            <a:r>
              <a:rPr lang="en-US" dirty="0"/>
              <a:t>Some service policy is requiring MRLs on acquisition contracts</a:t>
            </a:r>
          </a:p>
          <a:p>
            <a:r>
              <a:rPr lang="en-US" dirty="0"/>
              <a:t>Congressional language in law requires MRLs on key acquisition programs</a:t>
            </a:r>
          </a:p>
          <a:p>
            <a:r>
              <a:rPr lang="en-US" dirty="0"/>
              <a:t>GAO identifies the use of MRLs as a Best Practice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D638CD5-5BC9-48CC-BDA5-6BE0D1C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905F64A-4F27-436E-B526-C26621520D48}"/>
              </a:ext>
            </a:extLst>
          </p:cNvPr>
          <p:cNvSpPr/>
          <p:nvPr/>
        </p:nvSpPr>
        <p:spPr>
          <a:xfrm>
            <a:off x="1455179" y="5319250"/>
            <a:ext cx="6626812" cy="914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FF00"/>
                </a:solidFill>
              </a:rPr>
              <a:t>Using MRLs is considered a Best Practice in both industry and government </a:t>
            </a:r>
          </a:p>
        </p:txBody>
      </p:sp>
    </p:spTree>
    <p:extLst>
      <p:ext uri="{BB962C8B-B14F-4D97-AF65-F5344CB8AC3E}">
        <p14:creationId xmlns:p14="http://schemas.microsoft.com/office/powerpoint/2010/main" val="121379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34056B-A3BA-4497-8515-1D90E2587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-103235"/>
            <a:ext cx="7704667" cy="1981200"/>
          </a:xfrm>
        </p:spPr>
        <p:txBody>
          <a:bodyPr/>
          <a:lstStyle/>
          <a:p>
            <a:r>
              <a:rPr lang="en-US" dirty="0"/>
              <a:t>MRL Deployment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DD74EA-BFE1-4466-84BC-7E6C61EDD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608008"/>
            <a:ext cx="7704667" cy="333281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Unrealistic Expectations -- MRLs do not solve problems; they assist in identifying risk and issues </a:t>
            </a:r>
          </a:p>
          <a:p>
            <a:r>
              <a:rPr lang="en-US" dirty="0"/>
              <a:t>Concern that programs will have delays when manufacturing maturity is not achieving the target MRL</a:t>
            </a:r>
          </a:p>
          <a:p>
            <a:r>
              <a:rPr lang="en-US" dirty="0"/>
              <a:t>Inconsistent understanding and interpretation of how to apply MRLs  </a:t>
            </a:r>
          </a:p>
          <a:p>
            <a:r>
              <a:rPr lang="en-US" dirty="0"/>
              <a:t>Workforce inadequately trained to effectively and efficiently deploy MRLs</a:t>
            </a:r>
          </a:p>
          <a:p>
            <a:r>
              <a:rPr lang="en-US" dirty="0"/>
              <a:t>Perceived cost/benefit of using MRLs -- This has been hard to quantify, but so is the return on applying sound systems engineering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E63987D-B6FD-4951-A3C7-02393E29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60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C6D94B-E7B8-48C0-84B5-DB592EBDD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-14747"/>
            <a:ext cx="7704667" cy="19812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D64324-66FF-4781-91C6-B4F230414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785" y="2082235"/>
            <a:ext cx="7704667" cy="333281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Continue to refine and improve the MRL process through…</a:t>
            </a:r>
          </a:p>
          <a:p>
            <a:pPr lvl="1"/>
            <a:r>
              <a:rPr lang="en-US" dirty="0"/>
              <a:t>Quarterly MRL Working Group meetings </a:t>
            </a:r>
          </a:p>
          <a:p>
            <a:pPr lvl="1"/>
            <a:r>
              <a:rPr lang="en-US" dirty="0"/>
              <a:t>Annual MRL Industry Workshop</a:t>
            </a:r>
          </a:p>
          <a:p>
            <a:pPr lvl="1"/>
            <a:r>
              <a:rPr lang="en-US" dirty="0"/>
              <a:t>MRL sessions at the annual Defense Manufacturing Conference  </a:t>
            </a:r>
          </a:p>
          <a:p>
            <a:r>
              <a:rPr lang="en-US" dirty="0"/>
              <a:t>Continue to educate the workforce on effective use MRLs</a:t>
            </a:r>
          </a:p>
          <a:p>
            <a:pPr lvl="1"/>
            <a:r>
              <a:rPr lang="en-US" dirty="0"/>
              <a:t>AFIT SYS </a:t>
            </a:r>
            <a:r>
              <a:rPr lang="en-US" sz="2100" dirty="0"/>
              <a:t>213</a:t>
            </a:r>
            <a:r>
              <a:rPr lang="en-US" dirty="0"/>
              <a:t> ‘Management of the </a:t>
            </a:r>
            <a:r>
              <a:rPr lang="en-US" dirty="0" err="1"/>
              <a:t>Mfg</a:t>
            </a:r>
            <a:r>
              <a:rPr lang="en-US" dirty="0"/>
              <a:t> Readiness Process’ and Air Force Advanced MRL class at Miami (OH) University</a:t>
            </a:r>
          </a:p>
          <a:p>
            <a:pPr lvl="1"/>
            <a:r>
              <a:rPr lang="en-US" dirty="0"/>
              <a:t>Expand MRL info at DAU and into various DAU courses</a:t>
            </a:r>
          </a:p>
          <a:p>
            <a:r>
              <a:rPr lang="en-US" dirty="0"/>
              <a:t>Increase the participation of MRL users – especially smaller businesses in the MRL Working Group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6E6AAEF-9510-42AE-8ABE-46AB04202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52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B8A733-33D3-4823-A156-DF6EC5059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83575"/>
            <a:ext cx="7704667" cy="1981200"/>
          </a:xfrm>
        </p:spPr>
        <p:txBody>
          <a:bodyPr/>
          <a:lstStyle/>
          <a:p>
            <a:r>
              <a:rPr lang="en-US" dirty="0"/>
              <a:t>Key Products Available to Help You Implement MRLs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474138-78AC-4E2E-BFBE-008F3E151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074609"/>
            <a:ext cx="8020465" cy="346400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MRL body of knowledge -- </a:t>
            </a:r>
            <a:r>
              <a:rPr lang="en-US" sz="2600" dirty="0">
                <a:solidFill>
                  <a:srgbClr val="FF0000"/>
                </a:solidFill>
              </a:rPr>
              <a:t>www.dodmrl.org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MRL Deskbook – the “how to” of MRLs/MRAs</a:t>
            </a:r>
          </a:p>
          <a:p>
            <a:pPr lvl="2">
              <a:lnSpc>
                <a:spcPct val="80000"/>
              </a:lnSpc>
            </a:pPr>
            <a:r>
              <a:rPr lang="en-US" sz="2400" dirty="0"/>
              <a:t>MRL Definitions</a:t>
            </a:r>
          </a:p>
          <a:p>
            <a:pPr lvl="2">
              <a:lnSpc>
                <a:spcPct val="80000"/>
              </a:lnSpc>
            </a:pPr>
            <a:r>
              <a:rPr lang="en-US" sz="2400" dirty="0"/>
              <a:t>Past document versions available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MRL Criteria – used to assess maturity 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MRL User’s Guide – MRA tool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DOCENT – MRA tool/objective evidence repository</a:t>
            </a:r>
          </a:p>
          <a:p>
            <a:pPr lvl="1"/>
            <a:r>
              <a:rPr lang="en-US" sz="2600" dirty="0"/>
              <a:t>MRL Working Group contact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57DFAC5-1120-4B45-B9AD-D9260F76A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4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148818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24581" y="1373341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/>
              <a:t>The MRL process is accepted as a Best Practice throughout DoD and industry</a:t>
            </a:r>
          </a:p>
          <a:p>
            <a:r>
              <a:rPr lang="en-US" sz="2800" dirty="0"/>
              <a:t>The process continues to be refined and improved based on user feedback</a:t>
            </a:r>
          </a:p>
          <a:p>
            <a:r>
              <a:rPr lang="en-US" sz="2800" dirty="0"/>
              <a:t>The MRL Working Group welcomes your  participation </a:t>
            </a:r>
          </a:p>
          <a:p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4BBDE-791B-49F0-8907-79E97AF0A26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8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614</Words>
  <Application>Microsoft Office PowerPoint</Application>
  <PresentationFormat>On-screen Show (4:3)</PresentationFormat>
  <Paragraphs>77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Parallax</vt:lpstr>
      <vt:lpstr>Manufacturing Readiness Levels (MRLs)</vt:lpstr>
      <vt:lpstr>Goal of Using MRLs</vt:lpstr>
      <vt:lpstr>The Benefits of MRLs</vt:lpstr>
      <vt:lpstr>The Development of MRLs</vt:lpstr>
      <vt:lpstr>The Deployment of MRLs</vt:lpstr>
      <vt:lpstr>MRL Deployment Challenges</vt:lpstr>
      <vt:lpstr>Next Steps</vt:lpstr>
      <vt:lpstr>Key Products Available to Help You Implement MRLs</vt:lpstr>
      <vt:lpstr>Summary</vt:lpstr>
      <vt:lpstr>DoD MRL Assessment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Manufacturing Readiness Levels (MRLs)</dc:title>
  <dc:creator>Jim Morgan</dc:creator>
  <cp:lastModifiedBy>Mark Gordon</cp:lastModifiedBy>
  <cp:revision>2</cp:revision>
  <dcterms:created xsi:type="dcterms:W3CDTF">2020-08-24T18:00:56Z</dcterms:created>
  <dcterms:modified xsi:type="dcterms:W3CDTF">2020-09-04T22:04:56Z</dcterms:modified>
</cp:coreProperties>
</file>